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49"/>
  </p:notesMasterIdLst>
  <p:sldIdLst>
    <p:sldId id="315" r:id="rId2"/>
    <p:sldId id="308" r:id="rId3"/>
    <p:sldId id="306" r:id="rId4"/>
    <p:sldId id="317" r:id="rId5"/>
    <p:sldId id="368" r:id="rId6"/>
    <p:sldId id="324" r:id="rId7"/>
    <p:sldId id="343" r:id="rId8"/>
    <p:sldId id="347" r:id="rId9"/>
    <p:sldId id="349" r:id="rId10"/>
    <p:sldId id="369" r:id="rId11"/>
    <p:sldId id="370" r:id="rId12"/>
    <p:sldId id="374" r:id="rId13"/>
    <p:sldId id="397" r:id="rId14"/>
    <p:sldId id="388" r:id="rId15"/>
    <p:sldId id="396" r:id="rId16"/>
    <p:sldId id="398" r:id="rId17"/>
    <p:sldId id="399" r:id="rId18"/>
    <p:sldId id="382" r:id="rId19"/>
    <p:sldId id="352" r:id="rId20"/>
    <p:sldId id="325" r:id="rId21"/>
    <p:sldId id="355" r:id="rId22"/>
    <p:sldId id="357" r:id="rId23"/>
    <p:sldId id="359" r:id="rId24"/>
    <p:sldId id="384" r:id="rId25"/>
    <p:sldId id="403" r:id="rId26"/>
    <p:sldId id="402" r:id="rId27"/>
    <p:sldId id="390" r:id="rId28"/>
    <p:sldId id="392" r:id="rId29"/>
    <p:sldId id="393" r:id="rId30"/>
    <p:sldId id="395" r:id="rId31"/>
    <p:sldId id="385" r:id="rId32"/>
    <p:sldId id="375" r:id="rId33"/>
    <p:sldId id="335" r:id="rId34"/>
    <p:sldId id="377" r:id="rId35"/>
    <p:sldId id="380" r:id="rId36"/>
    <p:sldId id="381" r:id="rId37"/>
    <p:sldId id="361" r:id="rId38"/>
    <p:sldId id="362" r:id="rId39"/>
    <p:sldId id="363" r:id="rId40"/>
    <p:sldId id="386" r:id="rId41"/>
    <p:sldId id="387" r:id="rId42"/>
    <p:sldId id="364" r:id="rId43"/>
    <p:sldId id="365" r:id="rId44"/>
    <p:sldId id="400" r:id="rId45"/>
    <p:sldId id="401" r:id="rId46"/>
    <p:sldId id="297" r:id="rId47"/>
    <p:sldId id="340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e Lusent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2060"/>
    <a:srgbClr val="000000"/>
    <a:srgbClr val="470001"/>
    <a:srgbClr val="0070C0"/>
    <a:srgbClr val="3D050F"/>
    <a:srgbClr val="8E4B37"/>
    <a:srgbClr val="B52027"/>
    <a:srgbClr val="FF0000"/>
    <a:srgbClr val="C00000"/>
    <a:srgbClr val="FE6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05"/>
    <p:restoredTop sz="86694" autoAdjust="0"/>
  </p:normalViewPr>
  <p:slideViewPr>
    <p:cSldViewPr snapToGrid="0" snapToObjects="1">
      <p:cViewPr varScale="1">
        <p:scale>
          <a:sx n="124" d="100"/>
          <a:sy n="124" d="100"/>
        </p:scale>
        <p:origin x="184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6985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27050" marR="0" lvl="1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84250" marR="0" lvl="2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41450" marR="0" lvl="3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98650" marR="0" lvl="4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55850" marR="0" lvl="5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13050" marR="0" lvl="6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70250" marR="0" lvl="7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7450" marR="0" lvl="8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6497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54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8842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508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4252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installed</a:t>
            </a:r>
            <a:r>
              <a:rPr lang="it-IT" dirty="0"/>
              <a:t> </a:t>
            </a:r>
            <a:r>
              <a:rPr lang="it-IT" dirty="0" err="1"/>
              <a:t>locally</a:t>
            </a:r>
            <a:r>
              <a:rPr lang="it-IT" dirty="0"/>
              <a:t>, </a:t>
            </a:r>
            <a:r>
              <a:rPr lang="it-IT" dirty="0" err="1"/>
              <a:t>GitHub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hosted</a:t>
            </a:r>
            <a:r>
              <a:rPr lang="it-IT" dirty="0"/>
              <a:t> by the </a:t>
            </a:r>
            <a:r>
              <a:rPr lang="it-IT" dirty="0" err="1"/>
              <a:t>cloud</a:t>
            </a:r>
            <a:r>
              <a:rPr lang="it-IT" dirty="0"/>
              <a:t>. </a:t>
            </a: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work with </a:t>
            </a:r>
            <a:r>
              <a:rPr lang="it-IT" dirty="0" err="1"/>
              <a:t>GitHub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8498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Repository</a:t>
            </a:r>
            <a:r>
              <a:rPr lang="it-IT" dirty="0"/>
              <a:t>: Central </a:t>
            </a:r>
            <a:r>
              <a:rPr lang="it-IT" dirty="0" err="1"/>
              <a:t>place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scripts are </a:t>
            </a:r>
            <a:r>
              <a:rPr lang="it-IT" dirty="0" err="1"/>
              <a:t>stored</a:t>
            </a:r>
            <a:r>
              <a:rPr lang="it-IT" dirty="0"/>
              <a:t> and </a:t>
            </a:r>
            <a:r>
              <a:rPr lang="it-IT" dirty="0" err="1"/>
              <a:t>mantained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0132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 clone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copy of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repository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lives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computer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instead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on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website's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somewhere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or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copy. With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clone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edit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files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preferred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editor and use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keep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track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having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be online.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connected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the remote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version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so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synced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two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733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0128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5946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play a videogame and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file </a:t>
            </a:r>
          </a:p>
        </p:txBody>
      </p:sp>
    </p:spTree>
    <p:extLst>
      <p:ext uri="{BB962C8B-B14F-4D97-AF65-F5344CB8AC3E}">
        <p14:creationId xmlns:p14="http://schemas.microsoft.com/office/powerpoint/2010/main" val="4025273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Explain</a:t>
            </a:r>
            <a:r>
              <a:rPr lang="it-IT" dirty="0"/>
              <a:t> with a </a:t>
            </a:r>
            <a:r>
              <a:rPr lang="it-IT" dirty="0" err="1"/>
              <a:t>Metaphor</a:t>
            </a:r>
            <a:r>
              <a:rPr lang="it-IT" dirty="0"/>
              <a:t>: </a:t>
            </a:r>
            <a:r>
              <a:rPr lang="it-IT" dirty="0" err="1"/>
              <a:t>doing</a:t>
            </a:r>
            <a:r>
              <a:rPr lang="it-IT" dirty="0"/>
              <a:t> a </a:t>
            </a:r>
            <a:r>
              <a:rPr lang="it-IT" dirty="0" err="1"/>
              <a:t>commit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game. </a:t>
            </a:r>
            <a:r>
              <a:rPr lang="it-IT" dirty="0" err="1"/>
              <a:t>You</a:t>
            </a:r>
            <a:r>
              <a:rPr lang="it-IT" dirty="0"/>
              <a:t> take a </a:t>
            </a:r>
            <a:r>
              <a:rPr lang="it-IT" dirty="0" err="1"/>
              <a:t>snapshot</a:t>
            </a:r>
            <a:r>
              <a:rPr lang="it-IT" dirty="0"/>
              <a:t> of the file.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lose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anymore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490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001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3076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6157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231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3664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0299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7009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4613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0455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5688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026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it-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6268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5737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8677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6898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6311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4232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241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6469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7694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5337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166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tell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advantages</a:t>
            </a:r>
            <a:r>
              <a:rPr lang="it-IT" dirty="0"/>
              <a:t> are more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drawbacks</a:t>
            </a:r>
            <a:r>
              <a:rPr lang="it-IT" dirty="0"/>
              <a:t>,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</a:t>
            </a:r>
            <a:r>
              <a:rPr lang="it-IT" dirty="0" err="1"/>
              <a:t>friendly</a:t>
            </a:r>
            <a:r>
              <a:rPr lang="it-IT" dirty="0"/>
              <a:t>, </a:t>
            </a:r>
            <a:r>
              <a:rPr lang="it-IT" dirty="0" err="1"/>
              <a:t>there</a:t>
            </a:r>
            <a:r>
              <a:rPr lang="it-IT" dirty="0"/>
              <a:t> are some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job </a:t>
            </a:r>
            <a:r>
              <a:rPr lang="it-IT" dirty="0" err="1"/>
              <a:t>easier</a:t>
            </a:r>
            <a:r>
              <a:rPr lang="it-IT" dirty="0"/>
              <a:t>, more agile and </a:t>
            </a:r>
            <a:r>
              <a:rPr lang="it-IT" dirty="0" err="1"/>
              <a:t>faster</a:t>
            </a:r>
            <a:r>
              <a:rPr lang="it-IT" dirty="0"/>
              <a:t>. </a:t>
            </a:r>
            <a:r>
              <a:rPr lang="it-IT" dirty="0" err="1"/>
              <a:t>github</a:t>
            </a:r>
            <a:r>
              <a:rPr lang="it-IT" dirty="0"/>
              <a:t> 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saves</a:t>
            </a:r>
            <a:r>
              <a:rPr lang="it-IT" dirty="0"/>
              <a:t> </a:t>
            </a:r>
            <a:r>
              <a:rPr lang="it-IT" dirty="0" err="1"/>
              <a:t>considerable</a:t>
            </a:r>
            <a:r>
              <a:rPr lang="it-IT" dirty="0"/>
              <a:t> time and </a:t>
            </a:r>
            <a:r>
              <a:rPr lang="it-IT" dirty="0" err="1"/>
              <a:t>energy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organize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work in a more </a:t>
            </a:r>
            <a:r>
              <a:rPr lang="it-IT" dirty="0" err="1"/>
              <a:t>efficient</a:t>
            </a:r>
            <a:r>
              <a:rPr lang="it-IT" dirty="0"/>
              <a:t> way. 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of </a:t>
            </a:r>
            <a:r>
              <a:rPr lang="it-IT" dirty="0" err="1"/>
              <a:t>github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 </a:t>
            </a:r>
            <a:r>
              <a:rPr lang="it-IT" dirty="0" err="1"/>
              <a:t>practical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tcan</a:t>
            </a:r>
            <a:r>
              <a:rPr lang="it-IT" dirty="0"/>
              <a:t> be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speed</a:t>
            </a:r>
            <a:r>
              <a:rPr lang="it-IT" dirty="0"/>
              <a:t> up the </a:t>
            </a:r>
            <a:r>
              <a:rPr lang="it-IT" dirty="0" err="1"/>
              <a:t>realization</a:t>
            </a:r>
            <a:r>
              <a:rPr lang="it-IT" dirty="0"/>
              <a:t> of a </a:t>
            </a:r>
            <a:r>
              <a:rPr lang="it-IT" dirty="0" err="1"/>
              <a:t>project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64920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3975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7297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8541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8132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476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lang="it-IT" sz="1100" b="1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Version control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records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a file or set of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files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over time so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1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it-IT" sz="1100" b="1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specific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1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versions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later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dirty="0"/>
              <a:t>A </a:t>
            </a:r>
            <a:r>
              <a:rPr lang="it-IT" dirty="0" err="1"/>
              <a:t>version</a:t>
            </a:r>
            <a:r>
              <a:rPr lang="it-IT" dirty="0"/>
              <a:t> control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category</a:t>
            </a:r>
            <a:r>
              <a:rPr lang="it-IT" dirty="0"/>
              <a:t> of software </a:t>
            </a:r>
            <a:r>
              <a:rPr lang="it-IT" dirty="0" err="1"/>
              <a:t>tools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helps</a:t>
            </a:r>
            <a:r>
              <a:rPr lang="it-IT" dirty="0"/>
              <a:t> record </a:t>
            </a:r>
            <a:r>
              <a:rPr lang="it-IT" dirty="0" err="1"/>
              <a:t>changes</a:t>
            </a:r>
            <a:r>
              <a:rPr lang="it-IT" dirty="0"/>
              <a:t> to </a:t>
            </a:r>
            <a:r>
              <a:rPr lang="it-IT" dirty="0" err="1"/>
              <a:t>files</a:t>
            </a:r>
            <a:r>
              <a:rPr lang="it-IT" dirty="0"/>
              <a:t> by </a:t>
            </a:r>
            <a:r>
              <a:rPr lang="it-IT" dirty="0" err="1"/>
              <a:t>keeping</a:t>
            </a:r>
            <a:r>
              <a:rPr lang="it-IT" dirty="0"/>
              <a:t> a </a:t>
            </a:r>
            <a:r>
              <a:rPr lang="it-IT" dirty="0" err="1"/>
              <a:t>track</a:t>
            </a:r>
            <a:r>
              <a:rPr lang="it-IT" dirty="0"/>
              <a:t> of the </a:t>
            </a:r>
            <a:r>
              <a:rPr lang="it-IT" dirty="0" err="1"/>
              <a:t>modification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the code.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thought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database of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edits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historical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it-IT" sz="1100" b="1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versions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snapshots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 of the </a:t>
            </a:r>
            <a:r>
              <a:rPr lang="it-IT" sz="1100" b="0" i="0" u="none" strike="noStrike" kern="1200" cap="none" dirty="0" err="1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it-IT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34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Here, How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looks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.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in the screen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organization</a:t>
            </a:r>
            <a:r>
              <a:rPr lang="it-IT" dirty="0"/>
              <a:t> account,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everyone</a:t>
            </a:r>
            <a:r>
              <a:rPr lang="it-IT" dirty="0"/>
              <a:t> can create a personal account.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quite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in a company account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members</a:t>
            </a:r>
            <a:r>
              <a:rPr lang="it-IT" dirty="0"/>
              <a:t> of the company can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project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 in the private account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invite</a:t>
            </a:r>
            <a:r>
              <a:rPr lang="it-IT" dirty="0"/>
              <a:t> the </a:t>
            </a:r>
            <a:r>
              <a:rPr lang="it-IT" dirty="0" err="1"/>
              <a:t>collaborators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include in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7390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some </a:t>
            </a:r>
            <a:r>
              <a:rPr lang="it-IT" dirty="0" err="1"/>
              <a:t>compelling</a:t>
            </a:r>
            <a:r>
              <a:rPr lang="it-IT" dirty="0"/>
              <a:t> </a:t>
            </a:r>
            <a:r>
              <a:rPr lang="it-IT" dirty="0" err="1"/>
              <a:t>reasons</a:t>
            </a:r>
            <a:r>
              <a:rPr lang="it-IT" dirty="0"/>
              <a:t> for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Github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392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4384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script of </a:t>
            </a:r>
            <a:r>
              <a:rPr lang="it-IT" dirty="0" err="1"/>
              <a:t>hundred</a:t>
            </a:r>
            <a:r>
              <a:rPr lang="it-IT" dirty="0"/>
              <a:t> and </a:t>
            </a:r>
            <a:r>
              <a:rPr lang="it-IT" dirty="0" err="1"/>
              <a:t>hundred</a:t>
            </a:r>
            <a:r>
              <a:rPr lang="it-IT" dirty="0"/>
              <a:t> </a:t>
            </a:r>
            <a:r>
              <a:rPr lang="it-IT" dirty="0" err="1"/>
              <a:t>lines</a:t>
            </a:r>
            <a:r>
              <a:rPr lang="it-IT" dirty="0"/>
              <a:t> of code.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hard to spot the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the line of code (by </a:t>
            </a:r>
            <a:r>
              <a:rPr lang="it-IT" dirty="0" err="1"/>
              <a:t>you</a:t>
            </a:r>
            <a:r>
              <a:rPr lang="it-IT" dirty="0"/>
              <a:t>, or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dirty="0" err="1"/>
              <a:t>your</a:t>
            </a:r>
            <a:r>
              <a:rPr lang="it-IT" dirty="0"/>
              <a:t> collaborator)</a:t>
            </a:r>
          </a:p>
        </p:txBody>
      </p:sp>
    </p:spTree>
    <p:extLst>
      <p:ext uri="{BB962C8B-B14F-4D97-AF65-F5344CB8AC3E}">
        <p14:creationId xmlns:p14="http://schemas.microsoft.com/office/powerpoint/2010/main" val="338372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23539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lang="it-IT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olo e testo vertica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2940247" y="-942377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itolo e testo verticali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 rot="5400000">
            <a:off x="5350071" y="1467444"/>
            <a:ext cx="4358877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 rot="5400000">
            <a:off x="1349571" y="-447079"/>
            <a:ext cx="4358877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559676"/>
            <a:ext cx="9144000" cy="2583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15002" y="1070555"/>
            <a:ext cx="5729849" cy="3282044"/>
            <a:chOff x="2007319" y="1438225"/>
            <a:chExt cx="8493749" cy="486520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68793" y="1438225"/>
              <a:ext cx="6838561" cy="466671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0">
              <a:solidFill>
                <a:schemeClr val="bg1">
                  <a:lumMod val="75000"/>
                </a:schemeClr>
              </a:solidFill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07319" y="6037169"/>
              <a:ext cx="8493749" cy="1549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096260" y="1733528"/>
              <a:ext cx="6383621" cy="40325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 kern="1200">
                <a:latin typeface="Roboto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251777" y="1546335"/>
              <a:ext cx="79086" cy="790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247154" y="1238695"/>
            <a:ext cx="4306490" cy="272057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93151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1"/>
            <a:ext cx="2723882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03" b="84172" l="26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847" y="678320"/>
            <a:ext cx="2091270" cy="3790076"/>
          </a:xfrm>
          <a:prstGeom prst="rect">
            <a:avLst/>
          </a:prstGeom>
        </p:spPr>
      </p:pic>
      <p:sp>
        <p:nvSpPr>
          <p:cNvPr id="4" name="Freeform 3"/>
          <p:cNvSpPr>
            <a:spLocks/>
          </p:cNvSpPr>
          <p:nvPr userDrawn="1"/>
        </p:nvSpPr>
        <p:spPr bwMode="auto">
          <a:xfrm>
            <a:off x="526200" y="3665015"/>
            <a:ext cx="1692366" cy="832991"/>
          </a:xfrm>
          <a:custGeom>
            <a:avLst/>
            <a:gdLst>
              <a:gd name="T0" fmla="*/ 114 w 188"/>
              <a:gd name="T1" fmla="*/ 93 h 93"/>
              <a:gd name="T2" fmla="*/ 73 w 188"/>
              <a:gd name="T3" fmla="*/ 93 h 93"/>
              <a:gd name="T4" fmla="*/ 55 w 188"/>
              <a:gd name="T5" fmla="*/ 92 h 93"/>
              <a:gd name="T6" fmla="*/ 30 w 188"/>
              <a:gd name="T7" fmla="*/ 87 h 93"/>
              <a:gd name="T8" fmla="*/ 19 w 188"/>
              <a:gd name="T9" fmla="*/ 75 h 93"/>
              <a:gd name="T10" fmla="*/ 14 w 188"/>
              <a:gd name="T11" fmla="*/ 41 h 93"/>
              <a:gd name="T12" fmla="*/ 13 w 188"/>
              <a:gd name="T13" fmla="*/ 25 h 93"/>
              <a:gd name="T14" fmla="*/ 3 w 188"/>
              <a:gd name="T15" fmla="*/ 5 h 93"/>
              <a:gd name="T16" fmla="*/ 2 w 188"/>
              <a:gd name="T17" fmla="*/ 1 h 93"/>
              <a:gd name="T18" fmla="*/ 8 w 188"/>
              <a:gd name="T19" fmla="*/ 2 h 93"/>
              <a:gd name="T20" fmla="*/ 23 w 188"/>
              <a:gd name="T21" fmla="*/ 3 h 93"/>
              <a:gd name="T22" fmla="*/ 57 w 188"/>
              <a:gd name="T23" fmla="*/ 3 h 93"/>
              <a:gd name="T24" fmla="*/ 144 w 188"/>
              <a:gd name="T25" fmla="*/ 3 h 93"/>
              <a:gd name="T26" fmla="*/ 170 w 188"/>
              <a:gd name="T27" fmla="*/ 3 h 93"/>
              <a:gd name="T28" fmla="*/ 182 w 188"/>
              <a:gd name="T29" fmla="*/ 1 h 93"/>
              <a:gd name="T30" fmla="*/ 186 w 188"/>
              <a:gd name="T31" fmla="*/ 1 h 93"/>
              <a:gd name="T32" fmla="*/ 186 w 188"/>
              <a:gd name="T33" fmla="*/ 4 h 93"/>
              <a:gd name="T34" fmla="*/ 174 w 188"/>
              <a:gd name="T35" fmla="*/ 33 h 93"/>
              <a:gd name="T36" fmla="*/ 170 w 188"/>
              <a:gd name="T37" fmla="*/ 71 h 93"/>
              <a:gd name="T38" fmla="*/ 153 w 188"/>
              <a:gd name="T39" fmla="*/ 89 h 93"/>
              <a:gd name="T40" fmla="*/ 120 w 188"/>
              <a:gd name="T41" fmla="*/ 93 h 93"/>
              <a:gd name="T42" fmla="*/ 114 w 188"/>
              <a:gd name="T43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93">
                <a:moveTo>
                  <a:pt x="114" y="93"/>
                </a:moveTo>
                <a:cubicBezTo>
                  <a:pt x="100" y="93"/>
                  <a:pt x="86" y="93"/>
                  <a:pt x="73" y="93"/>
                </a:cubicBezTo>
                <a:cubicBezTo>
                  <a:pt x="67" y="92"/>
                  <a:pt x="61" y="93"/>
                  <a:pt x="55" y="92"/>
                </a:cubicBezTo>
                <a:cubicBezTo>
                  <a:pt x="46" y="91"/>
                  <a:pt x="38" y="90"/>
                  <a:pt x="30" y="87"/>
                </a:cubicBezTo>
                <a:cubicBezTo>
                  <a:pt x="24" y="86"/>
                  <a:pt x="20" y="82"/>
                  <a:pt x="19" y="75"/>
                </a:cubicBezTo>
                <a:cubicBezTo>
                  <a:pt x="16" y="64"/>
                  <a:pt x="16" y="52"/>
                  <a:pt x="14" y="41"/>
                </a:cubicBezTo>
                <a:cubicBezTo>
                  <a:pt x="14" y="36"/>
                  <a:pt x="13" y="31"/>
                  <a:pt x="13" y="25"/>
                </a:cubicBezTo>
                <a:cubicBezTo>
                  <a:pt x="12" y="17"/>
                  <a:pt x="9" y="11"/>
                  <a:pt x="3" y="5"/>
                </a:cubicBezTo>
                <a:cubicBezTo>
                  <a:pt x="2" y="4"/>
                  <a:pt x="0" y="3"/>
                  <a:pt x="2" y="1"/>
                </a:cubicBezTo>
                <a:cubicBezTo>
                  <a:pt x="4" y="1"/>
                  <a:pt x="6" y="2"/>
                  <a:pt x="8" y="2"/>
                </a:cubicBezTo>
                <a:cubicBezTo>
                  <a:pt x="13" y="3"/>
                  <a:pt x="18" y="3"/>
                  <a:pt x="23" y="3"/>
                </a:cubicBezTo>
                <a:cubicBezTo>
                  <a:pt x="34" y="3"/>
                  <a:pt x="45" y="3"/>
                  <a:pt x="57" y="3"/>
                </a:cubicBezTo>
                <a:cubicBezTo>
                  <a:pt x="86" y="3"/>
                  <a:pt x="115" y="3"/>
                  <a:pt x="144" y="3"/>
                </a:cubicBezTo>
                <a:cubicBezTo>
                  <a:pt x="152" y="3"/>
                  <a:pt x="161" y="3"/>
                  <a:pt x="170" y="3"/>
                </a:cubicBezTo>
                <a:cubicBezTo>
                  <a:pt x="174" y="3"/>
                  <a:pt x="178" y="2"/>
                  <a:pt x="182" y="1"/>
                </a:cubicBezTo>
                <a:cubicBezTo>
                  <a:pt x="184" y="1"/>
                  <a:pt x="185" y="0"/>
                  <a:pt x="186" y="1"/>
                </a:cubicBezTo>
                <a:cubicBezTo>
                  <a:pt x="188" y="2"/>
                  <a:pt x="187" y="3"/>
                  <a:pt x="186" y="4"/>
                </a:cubicBezTo>
                <a:cubicBezTo>
                  <a:pt x="177" y="12"/>
                  <a:pt x="175" y="22"/>
                  <a:pt x="174" y="33"/>
                </a:cubicBezTo>
                <a:cubicBezTo>
                  <a:pt x="172" y="45"/>
                  <a:pt x="172" y="58"/>
                  <a:pt x="170" y="71"/>
                </a:cubicBezTo>
                <a:cubicBezTo>
                  <a:pt x="168" y="83"/>
                  <a:pt x="165" y="86"/>
                  <a:pt x="153" y="89"/>
                </a:cubicBezTo>
                <a:cubicBezTo>
                  <a:pt x="142" y="92"/>
                  <a:pt x="131" y="93"/>
                  <a:pt x="120" y="93"/>
                </a:cubicBezTo>
                <a:cubicBezTo>
                  <a:pt x="118" y="93"/>
                  <a:pt x="116" y="92"/>
                  <a:pt x="114" y="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5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94732" y="650452"/>
            <a:ext cx="1741365" cy="870683"/>
            <a:chOff x="3246637" y="357968"/>
            <a:chExt cx="1904577" cy="952288"/>
          </a:xfrm>
          <a:solidFill>
            <a:schemeClr val="tx1"/>
          </a:solidFill>
        </p:grpSpPr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3432148" y="357968"/>
              <a:ext cx="1512943" cy="424613"/>
            </a:xfrm>
            <a:custGeom>
              <a:avLst/>
              <a:gdLst>
                <a:gd name="T0" fmla="*/ 0 w 154"/>
                <a:gd name="T1" fmla="*/ 42 h 43"/>
                <a:gd name="T2" fmla="*/ 3 w 154"/>
                <a:gd name="T3" fmla="*/ 16 h 43"/>
                <a:gd name="T4" fmla="*/ 10 w 154"/>
                <a:gd name="T5" fmla="*/ 8 h 43"/>
                <a:gd name="T6" fmla="*/ 36 w 154"/>
                <a:gd name="T7" fmla="*/ 2 h 43"/>
                <a:gd name="T8" fmla="*/ 57 w 154"/>
                <a:gd name="T9" fmla="*/ 1 h 43"/>
                <a:gd name="T10" fmla="*/ 65 w 154"/>
                <a:gd name="T11" fmla="*/ 0 h 43"/>
                <a:gd name="T12" fmla="*/ 88 w 154"/>
                <a:gd name="T13" fmla="*/ 0 h 43"/>
                <a:gd name="T14" fmla="*/ 98 w 154"/>
                <a:gd name="T15" fmla="*/ 1 h 43"/>
                <a:gd name="T16" fmla="*/ 137 w 154"/>
                <a:gd name="T17" fmla="*/ 6 h 43"/>
                <a:gd name="T18" fmla="*/ 151 w 154"/>
                <a:gd name="T19" fmla="*/ 21 h 43"/>
                <a:gd name="T20" fmla="*/ 153 w 154"/>
                <a:gd name="T21" fmla="*/ 37 h 43"/>
                <a:gd name="T22" fmla="*/ 149 w 154"/>
                <a:gd name="T23" fmla="*/ 41 h 43"/>
                <a:gd name="T24" fmla="*/ 144 w 154"/>
                <a:gd name="T25" fmla="*/ 38 h 43"/>
                <a:gd name="T26" fmla="*/ 126 w 154"/>
                <a:gd name="T27" fmla="*/ 32 h 43"/>
                <a:gd name="T28" fmla="*/ 122 w 154"/>
                <a:gd name="T29" fmla="*/ 32 h 43"/>
                <a:gd name="T30" fmla="*/ 32 w 154"/>
                <a:gd name="T31" fmla="*/ 32 h 43"/>
                <a:gd name="T32" fmla="*/ 24 w 154"/>
                <a:gd name="T33" fmla="*/ 33 h 43"/>
                <a:gd name="T34" fmla="*/ 22 w 154"/>
                <a:gd name="T35" fmla="*/ 34 h 43"/>
                <a:gd name="T36" fmla="*/ 4 w 154"/>
                <a:gd name="T37" fmla="*/ 41 h 43"/>
                <a:gd name="T38" fmla="*/ 0 w 154"/>
                <a:gd name="T39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" h="43">
                  <a:moveTo>
                    <a:pt x="0" y="42"/>
                  </a:moveTo>
                  <a:cubicBezTo>
                    <a:pt x="0" y="33"/>
                    <a:pt x="1" y="25"/>
                    <a:pt x="3" y="16"/>
                  </a:cubicBezTo>
                  <a:cubicBezTo>
                    <a:pt x="4" y="12"/>
                    <a:pt x="6" y="10"/>
                    <a:pt x="10" y="8"/>
                  </a:cubicBezTo>
                  <a:cubicBezTo>
                    <a:pt x="18" y="5"/>
                    <a:pt x="27" y="4"/>
                    <a:pt x="36" y="2"/>
                  </a:cubicBezTo>
                  <a:cubicBezTo>
                    <a:pt x="43" y="2"/>
                    <a:pt x="50" y="1"/>
                    <a:pt x="57" y="1"/>
                  </a:cubicBezTo>
                  <a:cubicBezTo>
                    <a:pt x="60" y="0"/>
                    <a:pt x="62" y="1"/>
                    <a:pt x="65" y="0"/>
                  </a:cubicBezTo>
                  <a:cubicBezTo>
                    <a:pt x="73" y="0"/>
                    <a:pt x="80" y="0"/>
                    <a:pt x="88" y="0"/>
                  </a:cubicBezTo>
                  <a:cubicBezTo>
                    <a:pt x="91" y="1"/>
                    <a:pt x="95" y="0"/>
                    <a:pt x="98" y="1"/>
                  </a:cubicBezTo>
                  <a:cubicBezTo>
                    <a:pt x="111" y="1"/>
                    <a:pt x="124" y="2"/>
                    <a:pt x="137" y="6"/>
                  </a:cubicBezTo>
                  <a:cubicBezTo>
                    <a:pt x="145" y="8"/>
                    <a:pt x="150" y="12"/>
                    <a:pt x="151" y="21"/>
                  </a:cubicBezTo>
                  <a:cubicBezTo>
                    <a:pt x="152" y="26"/>
                    <a:pt x="152" y="32"/>
                    <a:pt x="153" y="37"/>
                  </a:cubicBezTo>
                  <a:cubicBezTo>
                    <a:pt x="154" y="42"/>
                    <a:pt x="153" y="43"/>
                    <a:pt x="149" y="41"/>
                  </a:cubicBezTo>
                  <a:cubicBezTo>
                    <a:pt x="147" y="40"/>
                    <a:pt x="145" y="39"/>
                    <a:pt x="144" y="38"/>
                  </a:cubicBezTo>
                  <a:cubicBezTo>
                    <a:pt x="139" y="34"/>
                    <a:pt x="132" y="35"/>
                    <a:pt x="126" y="32"/>
                  </a:cubicBezTo>
                  <a:cubicBezTo>
                    <a:pt x="125" y="31"/>
                    <a:pt x="123" y="32"/>
                    <a:pt x="122" y="32"/>
                  </a:cubicBezTo>
                  <a:cubicBezTo>
                    <a:pt x="92" y="32"/>
                    <a:pt x="62" y="32"/>
                    <a:pt x="32" y="32"/>
                  </a:cubicBezTo>
                  <a:cubicBezTo>
                    <a:pt x="29" y="32"/>
                    <a:pt x="26" y="32"/>
                    <a:pt x="24" y="33"/>
                  </a:cubicBezTo>
                  <a:cubicBezTo>
                    <a:pt x="23" y="34"/>
                    <a:pt x="23" y="34"/>
                    <a:pt x="22" y="34"/>
                  </a:cubicBezTo>
                  <a:cubicBezTo>
                    <a:pt x="15" y="34"/>
                    <a:pt x="10" y="38"/>
                    <a:pt x="4" y="41"/>
                  </a:cubicBezTo>
                  <a:cubicBezTo>
                    <a:pt x="3" y="42"/>
                    <a:pt x="2" y="43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246637" y="654785"/>
              <a:ext cx="1904577" cy="655471"/>
            </a:xfrm>
            <a:custGeom>
              <a:avLst/>
              <a:gdLst>
                <a:gd name="T0" fmla="*/ 19 w 194"/>
                <a:gd name="T1" fmla="*/ 12 h 67"/>
                <a:gd name="T2" fmla="*/ 33 w 194"/>
                <a:gd name="T3" fmla="*/ 4 h 67"/>
                <a:gd name="T4" fmla="*/ 34 w 194"/>
                <a:gd name="T5" fmla="*/ 4 h 67"/>
                <a:gd name="T6" fmla="*/ 49 w 194"/>
                <a:gd name="T7" fmla="*/ 1 h 67"/>
                <a:gd name="T8" fmla="*/ 143 w 194"/>
                <a:gd name="T9" fmla="*/ 1 h 67"/>
                <a:gd name="T10" fmla="*/ 161 w 194"/>
                <a:gd name="T11" fmla="*/ 6 h 67"/>
                <a:gd name="T12" fmla="*/ 168 w 194"/>
                <a:gd name="T13" fmla="*/ 10 h 67"/>
                <a:gd name="T14" fmla="*/ 172 w 194"/>
                <a:gd name="T15" fmla="*/ 7 h 67"/>
                <a:gd name="T16" fmla="*/ 175 w 194"/>
                <a:gd name="T17" fmla="*/ 30 h 67"/>
                <a:gd name="T18" fmla="*/ 178 w 194"/>
                <a:gd name="T19" fmla="*/ 45 h 67"/>
                <a:gd name="T20" fmla="*/ 188 w 194"/>
                <a:gd name="T21" fmla="*/ 60 h 67"/>
                <a:gd name="T22" fmla="*/ 194 w 194"/>
                <a:gd name="T23" fmla="*/ 66 h 67"/>
                <a:gd name="T24" fmla="*/ 191 w 194"/>
                <a:gd name="T25" fmla="*/ 66 h 67"/>
                <a:gd name="T26" fmla="*/ 159 w 194"/>
                <a:gd name="T27" fmla="*/ 63 h 67"/>
                <a:gd name="T28" fmla="*/ 31 w 194"/>
                <a:gd name="T29" fmla="*/ 63 h 67"/>
                <a:gd name="T30" fmla="*/ 3 w 194"/>
                <a:gd name="T31" fmla="*/ 66 h 67"/>
                <a:gd name="T32" fmla="*/ 0 w 194"/>
                <a:gd name="T33" fmla="*/ 65 h 67"/>
                <a:gd name="T34" fmla="*/ 0 w 194"/>
                <a:gd name="T35" fmla="*/ 65 h 67"/>
                <a:gd name="T36" fmla="*/ 17 w 194"/>
                <a:gd name="T37" fmla="*/ 30 h 67"/>
                <a:gd name="T38" fmla="*/ 19 w 194"/>
                <a:gd name="T39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67">
                  <a:moveTo>
                    <a:pt x="19" y="12"/>
                  </a:moveTo>
                  <a:cubicBezTo>
                    <a:pt x="24" y="10"/>
                    <a:pt x="28" y="7"/>
                    <a:pt x="33" y="4"/>
                  </a:cubicBezTo>
                  <a:cubicBezTo>
                    <a:pt x="33" y="4"/>
                    <a:pt x="34" y="4"/>
                    <a:pt x="34" y="4"/>
                  </a:cubicBezTo>
                  <a:cubicBezTo>
                    <a:pt x="39" y="4"/>
                    <a:pt x="44" y="1"/>
                    <a:pt x="49" y="1"/>
                  </a:cubicBezTo>
                  <a:cubicBezTo>
                    <a:pt x="80" y="0"/>
                    <a:pt x="111" y="0"/>
                    <a:pt x="143" y="1"/>
                  </a:cubicBezTo>
                  <a:cubicBezTo>
                    <a:pt x="148" y="1"/>
                    <a:pt x="155" y="2"/>
                    <a:pt x="161" y="6"/>
                  </a:cubicBezTo>
                  <a:cubicBezTo>
                    <a:pt x="163" y="8"/>
                    <a:pt x="166" y="9"/>
                    <a:pt x="168" y="10"/>
                  </a:cubicBezTo>
                  <a:cubicBezTo>
                    <a:pt x="172" y="12"/>
                    <a:pt x="172" y="10"/>
                    <a:pt x="172" y="7"/>
                  </a:cubicBezTo>
                  <a:cubicBezTo>
                    <a:pt x="173" y="15"/>
                    <a:pt x="174" y="23"/>
                    <a:pt x="175" y="30"/>
                  </a:cubicBezTo>
                  <a:cubicBezTo>
                    <a:pt x="175" y="35"/>
                    <a:pt x="176" y="40"/>
                    <a:pt x="178" y="45"/>
                  </a:cubicBezTo>
                  <a:cubicBezTo>
                    <a:pt x="179" y="51"/>
                    <a:pt x="183" y="56"/>
                    <a:pt x="188" y="60"/>
                  </a:cubicBezTo>
                  <a:cubicBezTo>
                    <a:pt x="190" y="62"/>
                    <a:pt x="192" y="64"/>
                    <a:pt x="194" y="66"/>
                  </a:cubicBezTo>
                  <a:cubicBezTo>
                    <a:pt x="193" y="67"/>
                    <a:pt x="192" y="67"/>
                    <a:pt x="191" y="66"/>
                  </a:cubicBezTo>
                  <a:cubicBezTo>
                    <a:pt x="181" y="62"/>
                    <a:pt x="170" y="63"/>
                    <a:pt x="159" y="63"/>
                  </a:cubicBezTo>
                  <a:cubicBezTo>
                    <a:pt x="116" y="63"/>
                    <a:pt x="73" y="63"/>
                    <a:pt x="31" y="63"/>
                  </a:cubicBezTo>
                  <a:cubicBezTo>
                    <a:pt x="21" y="63"/>
                    <a:pt x="12" y="63"/>
                    <a:pt x="3" y="66"/>
                  </a:cubicBezTo>
                  <a:cubicBezTo>
                    <a:pt x="2" y="66"/>
                    <a:pt x="0" y="67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1" y="56"/>
                    <a:pt x="16" y="44"/>
                    <a:pt x="17" y="30"/>
                  </a:cubicBezTo>
                  <a:cubicBezTo>
                    <a:pt x="17" y="24"/>
                    <a:pt x="18" y="18"/>
                    <a:pt x="1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050"/>
            </a:p>
          </p:txBody>
        </p:sp>
      </p:grpSp>
      <p:sp>
        <p:nvSpPr>
          <p:cNvPr id="27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526257" y="1538767"/>
            <a:ext cx="1692310" cy="2086403"/>
          </a:xfrm>
          <a:prstGeom prst="roundRect">
            <a:avLst/>
          </a:prstGeom>
        </p:spPr>
      </p:sp>
    </p:spTree>
    <p:extLst>
      <p:ext uri="{BB962C8B-B14F-4D97-AF65-F5344CB8AC3E}">
        <p14:creationId xmlns:p14="http://schemas.microsoft.com/office/powerpoint/2010/main" val="3020291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31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it-IT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lang="it-IT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testazione sezion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nfron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29841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29841" y="1260870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3"/>
          </p:nvPr>
        </p:nvSpPr>
        <p:spPr>
          <a:xfrm>
            <a:off x="4629150" y="1260870"/>
            <a:ext cx="3887389" cy="617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89" cy="2763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to con didascalia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887391" y="740568"/>
            <a:ext cx="4629150" cy="36552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04800" marR="0" lvl="0" indent="127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3250" marR="0" lvl="1" indent="38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2850" marR="0" lvl="3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55750" marR="0" lvl="4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8650" marR="0" lvl="5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41550" marR="0" lvl="6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84450" marR="0" lvl="7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7350" marR="0" lvl="8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magine con didascalia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3887391" y="740568"/>
            <a:ext cx="4629150" cy="36552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0" y="27384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60350" marR="0" lvl="0" indent="38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50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9950" marR="0" lvl="2" indent="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6066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89663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8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Roboto"/>
              <a:buNone/>
            </a:pPr>
            <a:fld id="{00000000-1234-1234-1234-123412341234}" type="slidenum">
              <a:rPr lang="it-IT" sz="1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‹N›</a:t>
            </a:fld>
            <a:endParaRPr lang="it-IT" sz="1000" b="0" i="0" u="none" strike="noStrike" cap="non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76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gi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f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tif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gif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2.png"/><Relationship Id="rId5" Type="http://schemas.openxmlformats.org/officeDocument/2006/relationships/hyperlink" Target="https://www.google.it/url?sa=i&amp;rct=j&amp;q=&amp;esrc=s&amp;source=images&amp;cd=&amp;ved=0ahUKEwiz8NXM35LWAhWBPhQKHfL1DuQQjRwIBw&amp;url=https://blogs.msdn.microsoft.com/startup/2013/09/09/microsoft-developers-capture-third-place-at-tech-crunch-disrupt-hackathon/&amp;psig=AFQjCNFhTF7uiIEGs15KXwHeXJB7wuO72g&amp;ust=1504862436741148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jpe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30.gif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30.gif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tiff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8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17.gi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1.jpg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43.xml"/><Relationship Id="rId9" Type="http://schemas.openxmlformats.org/officeDocument/2006/relationships/hyperlink" Target="https://corelab.io/" TargetMode="External"/><Relationship Id="rId14" Type="http://schemas.openxmlformats.org/officeDocument/2006/relationships/image" Target="../media/image30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relab.io/" TargetMode="Externa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34EC1E6-E39E-BB4F-8E54-772BB5E6B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" t="1491" r="8940"/>
          <a:stretch/>
        </p:blipFill>
        <p:spPr>
          <a:xfrm>
            <a:off x="-21430" y="-12863"/>
            <a:ext cx="9166846" cy="516133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73DB10D-E761-7345-A8AE-0FBBB4A5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069" y="4079200"/>
            <a:ext cx="1664101" cy="1094146"/>
          </a:xfrm>
          <a:prstGeom prst="rect">
            <a:avLst/>
          </a:prstGeom>
        </p:spPr>
      </p:pic>
      <p:sp>
        <p:nvSpPr>
          <p:cNvPr id="9" name="Shape 176">
            <a:extLst>
              <a:ext uri="{FF2B5EF4-FFF2-40B4-BE49-F238E27FC236}">
                <a16:creationId xmlns:a16="http://schemas.microsoft.com/office/drawing/2014/main" id="{0E23F573-A5A2-6F4E-800E-9E0DCAAC0E06}"/>
              </a:ext>
            </a:extLst>
          </p:cNvPr>
          <p:cNvSpPr/>
          <p:nvPr/>
        </p:nvSpPr>
        <p:spPr>
          <a:xfrm>
            <a:off x="-32614" y="-12863"/>
            <a:ext cx="9156600" cy="5186209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96CA68-CCB8-C443-8177-0CB7C0001116}"/>
              </a:ext>
            </a:extLst>
          </p:cNvPr>
          <p:cNvSpPr txBox="1"/>
          <p:nvPr/>
        </p:nvSpPr>
        <p:spPr>
          <a:xfrm>
            <a:off x="-12600" y="744776"/>
            <a:ext cx="9156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Implementation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2200" b="1" i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research</a:t>
            </a:r>
            <a:r>
              <a:rPr lang="it-IT" sz="22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2200" b="1" dirty="0" err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workflow</a:t>
            </a:r>
            <a:endParaRPr lang="it-IT" sz="22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7B87103-E70D-424B-8EF9-820D47E326C3}"/>
              </a:ext>
            </a:extLst>
          </p:cNvPr>
          <p:cNvSpPr txBox="1"/>
          <p:nvPr/>
        </p:nvSpPr>
        <p:spPr>
          <a:xfrm>
            <a:off x="0" y="1229998"/>
            <a:ext cx="9156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i="1" dirty="0">
                <a:solidFill>
                  <a:schemeClr val="bg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Alessandro </a:t>
            </a:r>
            <a:r>
              <a:rPr lang="it-IT" sz="1800" b="1" i="1" dirty="0" err="1">
                <a:solidFill>
                  <a:schemeClr val="bg1"/>
                </a:solidFill>
                <a:latin typeface="Comic Sans MS" panose="030F0902030302020204" pitchFamily="66" charset="-128"/>
                <a:ea typeface="Comic Sans MS" panose="030F0902030302020204" pitchFamily="66" charset="-128"/>
              </a:rPr>
              <a:t>Sparacio</a:t>
            </a:r>
            <a:endParaRPr lang="it-IT" sz="1800" b="1" i="1" dirty="0">
              <a:solidFill>
                <a:schemeClr val="bg1"/>
              </a:solidFill>
              <a:latin typeface="Comic Sans MS" panose="030F0902030302020204" pitchFamily="66" charset="-128"/>
              <a:ea typeface="Comic Sans MS" panose="030F0902030302020204" pitchFamily="66" charset="-128"/>
            </a:endParaRPr>
          </a:p>
          <a:p>
            <a:pPr algn="ctr"/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9074D96-DD67-A741-923F-162C0C6D2879}"/>
              </a:ext>
            </a:extLst>
          </p:cNvPr>
          <p:cNvSpPr txBox="1"/>
          <p:nvPr/>
        </p:nvSpPr>
        <p:spPr>
          <a:xfrm>
            <a:off x="-21430" y="1845551"/>
            <a:ext cx="915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LIP/PC2S</a:t>
            </a:r>
            <a:r>
              <a:rPr lang="it-IT" sz="16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60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someone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might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6443868-6697-7647-93E1-53CF38287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0" y="5169530"/>
            <a:ext cx="1433795" cy="1433795"/>
          </a:xfrm>
          <a:prstGeom prst="rect">
            <a:avLst/>
          </a:prstGeom>
        </p:spPr>
      </p:pic>
      <p:sp>
        <p:nvSpPr>
          <p:cNvPr id="4" name="Fumetto 1 3">
            <a:extLst>
              <a:ext uri="{FF2B5EF4-FFF2-40B4-BE49-F238E27FC236}">
                <a16:creationId xmlns:a16="http://schemas.microsoft.com/office/drawing/2014/main" id="{DF0C6AAB-C456-064A-ABCE-0445E05F5235}"/>
              </a:ext>
            </a:extLst>
          </p:cNvPr>
          <p:cNvSpPr/>
          <p:nvPr/>
        </p:nvSpPr>
        <p:spPr>
          <a:xfrm>
            <a:off x="2318305" y="1900047"/>
            <a:ext cx="1728591" cy="655073"/>
          </a:xfrm>
          <a:prstGeom prst="wedgeRectCallout">
            <a:avLst>
              <a:gd name="adj1" fmla="val -46920"/>
              <a:gd name="adj2" fmla="val 77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 </a:t>
            </a:r>
            <a:r>
              <a:rPr lang="it-IT" dirty="0" err="1"/>
              <a:t>already</a:t>
            </a:r>
            <a:r>
              <a:rPr lang="it-IT" dirty="0"/>
              <a:t> use OSF,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I use </a:t>
            </a:r>
            <a:r>
              <a:rPr lang="it-IT" dirty="0" err="1"/>
              <a:t>GitHub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31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29 -0.09938 L -0.15729 -0.09907 C -0.1592 -0.10061 -0.17048 -0.10524 -0.17361 -0.11172 C -0.17569 -0.11604 -0.17725 -0.1216 -0.17899 -0.12623 C -0.17986 -0.1287 -0.18038 -0.13209 -0.18177 -0.13364 C -0.18854 -0.14166 -0.18472 -0.13642 -0.1927 -0.15061 C -0.19409 -0.15308 -0.19514 -0.15617 -0.19687 -0.15802 C -0.2026 -0.16481 -0.19982 -0.1608 -0.20503 -0.17006 C -0.21093 -0.20154 -0.20503 -0.16728 -0.20503 -0.25061 C -0.20503 -0.26543 -0.20642 -0.2824 -0.2092 -0.29691 L -0.21198 -0.31142 C -0.21145 -0.3253 -0.21128 -0.33919 -0.21059 -0.35277 C -0.21024 -0.35864 -0.20868 -0.3645 -0.20781 -0.37006 C -0.20729 -0.37314 -0.20694 -0.37654 -0.20642 -0.37963 C -0.20555 -0.38456 -0.20451 -0.3895 -0.20364 -0.39413 C -0.20329 -0.3966 -0.20312 -0.39938 -0.20225 -0.40154 C -0.20052 -0.40648 -0.19826 -0.41111 -0.19687 -0.41604 C -0.19461 -0.42376 -0.19184 -0.43456 -0.18854 -0.44043 C -0.18715 -0.4429 -0.18576 -0.44537 -0.18454 -0.44784 C -0.17882 -0.46018 -0.18524 -0.45123 -0.1776 -0.46018 C -0.17708 -0.46821 -0.17656 -0.48611 -0.17361 -0.49413 C -0.17257 -0.4966 -0.17204 -0.49938 -0.17083 -0.50154 C -0.1684 -0.50524 -0.16579 -0.50925 -0.16267 -0.51111 C -0.16007 -0.51296 -0.15729 -0.51512 -0.15451 -0.51604 C -0.13889 -0.5216 -0.15833 -0.51512 -0.13663 -0.52098 C -0.1276 -0.52345 -0.13264 -0.52222 -0.12569 -0.52592 C -0.12395 -0.52685 -0.12204 -0.52746 -0.12031 -0.52839 C -0.11232 -0.5324 -0.12031 -0.52932 -0.11076 -0.53302 C -0.10034 -0.53703 -0.10156 -0.5358 -0.08732 -0.53796 C -0.08524 -0.53888 -0.08298 -0.53981 -0.08055 -0.54043 C -0.04948 -0.54722 -0.07899 -0.53919 -0.0559 -0.54537 C -0.05329 -0.54598 -0.05052 -0.5466 -0.04774 -0.54784 C -0.04496 -0.54907 -0.04184 -0.54969 -0.03941 -0.55246 C -0.03819 -0.55432 -0.03698 -0.55617 -0.03524 -0.5574 C -0.03385 -0.55895 -0.02708 -0.56203 -0.02569 -0.56234 C -0.01944 -0.56358 -0.01302 -0.56388 -0.00677 -0.56481 C 0.0033 -0.5679 0.00226 -0.56759 0.01389 -0.56975 C 0.01927 -0.57067 0.025 -0.57098 0.03021 -0.57222 C 0.03351 -0.57284 0.03681 -0.57407 0.03993 -0.57438 C 0.0599 -0.57746 0.06077 -0.57685 0.0783 -0.57685 " pathEditMode="relative" rAng="0" ptsTypes="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12C145-4AEF-CD46-BF93-BEDF66B4AFD3}"/>
              </a:ext>
            </a:extLst>
          </p:cNvPr>
          <p:cNvSpPr txBox="1"/>
          <p:nvPr/>
        </p:nvSpPr>
        <p:spPr>
          <a:xfrm>
            <a:off x="265260" y="817435"/>
            <a:ext cx="67191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…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Because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(and more)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things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a way,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easier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faster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72132D-619E-B84B-9856-F95D936CDB41}"/>
              </a:ext>
            </a:extLst>
          </p:cNvPr>
          <p:cNvSpPr txBox="1"/>
          <p:nvPr/>
        </p:nvSpPr>
        <p:spPr>
          <a:xfrm>
            <a:off x="265260" y="1777666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also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possibile to integrate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project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OSF</a:t>
            </a:r>
          </a:p>
        </p:txBody>
      </p:sp>
    </p:spTree>
    <p:extLst>
      <p:ext uri="{BB962C8B-B14F-4D97-AF65-F5344CB8AC3E}">
        <p14:creationId xmlns:p14="http://schemas.microsoft.com/office/powerpoint/2010/main" val="29118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5AF4CCD-AD81-2F45-9E10-F6FC0717F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07" y="1154218"/>
            <a:ext cx="5608852" cy="3683425"/>
          </a:xfrm>
          <a:prstGeom prst="rect">
            <a:avLst/>
          </a:prstGeom>
        </p:spPr>
      </p:pic>
      <p:sp>
        <p:nvSpPr>
          <p:cNvPr id="2" name="Anello 1">
            <a:extLst>
              <a:ext uri="{FF2B5EF4-FFF2-40B4-BE49-F238E27FC236}">
                <a16:creationId xmlns:a16="http://schemas.microsoft.com/office/drawing/2014/main" id="{AB4AF7C7-0B7E-C643-9117-A720D4B1CD7E}"/>
              </a:ext>
            </a:extLst>
          </p:cNvPr>
          <p:cNvSpPr/>
          <p:nvPr/>
        </p:nvSpPr>
        <p:spPr>
          <a:xfrm>
            <a:off x="1991638" y="2880986"/>
            <a:ext cx="2430050" cy="350729"/>
          </a:xfrm>
          <a:prstGeom prst="donut">
            <a:avLst>
              <a:gd name="adj" fmla="val 562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0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7070F6-4021-394C-9ED0-6BF75A316F03}"/>
              </a:ext>
            </a:extLst>
          </p:cNvPr>
          <p:cNvSpPr txBox="1"/>
          <p:nvPr/>
        </p:nvSpPr>
        <p:spPr>
          <a:xfrm>
            <a:off x="417660" y="9698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start?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BC3720E-7795-5445-B46B-30FDC996D87A}"/>
              </a:ext>
            </a:extLst>
          </p:cNvPr>
          <p:cNvSpPr txBox="1"/>
          <p:nvPr/>
        </p:nvSpPr>
        <p:spPr>
          <a:xfrm>
            <a:off x="417659" y="1415607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1)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Install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create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account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2084F8-7616-3B40-9712-A27B45D76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651" y="2607095"/>
            <a:ext cx="4379917" cy="237264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A8DA429-A3B5-CC4D-9AF7-FA80533FC0FB}"/>
              </a:ext>
            </a:extLst>
          </p:cNvPr>
          <p:cNvSpPr txBox="1"/>
          <p:nvPr/>
        </p:nvSpPr>
        <p:spPr>
          <a:xfrm>
            <a:off x="182380" y="1861379"/>
            <a:ext cx="84684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</a:rPr>
              <a:t>Git</a:t>
            </a:r>
            <a:r>
              <a:rPr lang="it-IT" sz="1500" b="1" dirty="0">
                <a:solidFill>
                  <a:srgbClr val="002060"/>
                </a:solidFill>
              </a:rPr>
              <a:t> </a:t>
            </a:r>
            <a:r>
              <a:rPr lang="it-IT" sz="1500" b="1" dirty="0" err="1">
                <a:solidFill>
                  <a:srgbClr val="002060"/>
                </a:solidFill>
              </a:rPr>
              <a:t>is</a:t>
            </a:r>
            <a:r>
              <a:rPr lang="it-IT" sz="1500" b="1" dirty="0">
                <a:solidFill>
                  <a:srgbClr val="002060"/>
                </a:solidFill>
              </a:rPr>
              <a:t> an open-source </a:t>
            </a:r>
            <a:r>
              <a:rPr lang="it-IT" sz="1500" b="1" dirty="0" err="1">
                <a:solidFill>
                  <a:srgbClr val="002060"/>
                </a:solidFill>
              </a:rPr>
              <a:t>tool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developers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install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locally</a:t>
            </a:r>
            <a:r>
              <a:rPr lang="it-IT" sz="1500" b="1" dirty="0">
                <a:solidFill>
                  <a:srgbClr val="002060"/>
                </a:solidFill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</a:rPr>
              <a:t>manage</a:t>
            </a:r>
            <a:r>
              <a:rPr lang="it-IT" sz="1500" b="1" dirty="0">
                <a:solidFill>
                  <a:srgbClr val="002060"/>
                </a:solidFill>
              </a:rPr>
              <a:t>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</a:rPr>
              <a:t>GitHub</a:t>
            </a:r>
            <a:r>
              <a:rPr lang="it-IT" sz="1500" b="1" dirty="0">
                <a:solidFill>
                  <a:srgbClr val="002060"/>
                </a:solidFill>
              </a:rPr>
              <a:t> </a:t>
            </a:r>
            <a:r>
              <a:rPr lang="it-IT" sz="1500" b="1" dirty="0" err="1">
                <a:solidFill>
                  <a:srgbClr val="002060"/>
                </a:solidFill>
              </a:rPr>
              <a:t>is</a:t>
            </a:r>
            <a:r>
              <a:rPr lang="it-IT" sz="1500" b="1" dirty="0">
                <a:solidFill>
                  <a:srgbClr val="002060"/>
                </a:solidFill>
              </a:rPr>
              <a:t> an online service to </a:t>
            </a:r>
            <a:r>
              <a:rPr lang="it-IT" sz="1500" b="1" dirty="0" err="1">
                <a:solidFill>
                  <a:srgbClr val="002060"/>
                </a:solidFill>
              </a:rPr>
              <a:t>which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developers</a:t>
            </a:r>
            <a:r>
              <a:rPr lang="it-IT" sz="1500" b="1" dirty="0">
                <a:solidFill>
                  <a:srgbClr val="002060"/>
                </a:solidFill>
              </a:rPr>
              <a:t> </a:t>
            </a:r>
            <a:r>
              <a:rPr lang="it-IT" sz="1500" b="1" dirty="0" err="1">
                <a:solidFill>
                  <a:srgbClr val="002060"/>
                </a:solidFill>
              </a:rPr>
              <a:t>who</a:t>
            </a:r>
            <a:r>
              <a:rPr lang="it-IT" sz="1500" b="1" dirty="0">
                <a:solidFill>
                  <a:srgbClr val="002060"/>
                </a:solidFill>
              </a:rPr>
              <a:t> use </a:t>
            </a:r>
            <a:r>
              <a:rPr lang="it-IT" sz="1500" b="1" dirty="0" err="1">
                <a:solidFill>
                  <a:srgbClr val="002060"/>
                </a:solidFill>
              </a:rPr>
              <a:t>Git</a:t>
            </a:r>
            <a:r>
              <a:rPr lang="it-IT" sz="1500" b="1" dirty="0">
                <a:solidFill>
                  <a:srgbClr val="002060"/>
                </a:solidFill>
              </a:rPr>
              <a:t> can </a:t>
            </a:r>
            <a:r>
              <a:rPr lang="it-IT" sz="1500" b="1" dirty="0" err="1">
                <a:solidFill>
                  <a:srgbClr val="002060"/>
                </a:solidFill>
              </a:rPr>
              <a:t>connect</a:t>
            </a:r>
            <a:r>
              <a:rPr lang="it-IT" sz="1500" b="1" dirty="0">
                <a:solidFill>
                  <a:srgbClr val="002060"/>
                </a:solidFill>
              </a:rPr>
              <a:t> and  upload or download </a:t>
            </a:r>
            <a:r>
              <a:rPr lang="it-IT" sz="1500" b="1" dirty="0" err="1">
                <a:solidFill>
                  <a:srgbClr val="002060"/>
                </a:solidFill>
              </a:rPr>
              <a:t>resources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25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A8AD85-F0BB-D848-AAD0-B12D3120A905}"/>
              </a:ext>
            </a:extLst>
          </p:cNvPr>
          <p:cNvSpPr txBox="1"/>
          <p:nvPr/>
        </p:nvSpPr>
        <p:spPr>
          <a:xfrm>
            <a:off x="265259" y="1263207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2) Create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5A21AA4-5EA6-8742-817F-E49B231DB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59" y="1586372"/>
            <a:ext cx="3588155" cy="33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88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4AF350-8407-8346-AA5B-D1E3F8179868}"/>
              </a:ext>
            </a:extLst>
          </p:cNvPr>
          <p:cNvSpPr txBox="1"/>
          <p:nvPr/>
        </p:nvSpPr>
        <p:spPr>
          <a:xfrm>
            <a:off x="265259" y="1219431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Clone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B9889C2-40E1-F44B-A5DD-589C0838C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59" y="1621427"/>
            <a:ext cx="5589441" cy="28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06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4AF350-8407-8346-AA5B-D1E3F8179868}"/>
              </a:ext>
            </a:extLst>
          </p:cNvPr>
          <p:cNvSpPr txBox="1"/>
          <p:nvPr/>
        </p:nvSpPr>
        <p:spPr>
          <a:xfrm>
            <a:off x="265259" y="1219431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Clone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B564B09-2373-6343-9A8F-5D962D90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9" y="1596992"/>
            <a:ext cx="3839204" cy="2729073"/>
          </a:xfrm>
          <a:prstGeom prst="rect">
            <a:avLst/>
          </a:prstGeom>
        </p:spPr>
      </p:pic>
      <p:pic>
        <p:nvPicPr>
          <p:cNvPr id="15" name="Immagine 1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7199B69-D4F2-0A47-847A-6F1271870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29" y="1596992"/>
            <a:ext cx="3875168" cy="275125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E203AC5-A217-2740-AA9D-BD2901010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start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4AF350-8407-8346-AA5B-D1E3F8179868}"/>
              </a:ext>
            </a:extLst>
          </p:cNvPr>
          <p:cNvSpPr txBox="1"/>
          <p:nvPr/>
        </p:nvSpPr>
        <p:spPr>
          <a:xfrm>
            <a:off x="265259" y="1219431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Step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Clone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E203AC5-A217-2740-AA9D-BD290101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DE62379-DE9A-4D4D-8552-2AFBC6C0B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92" y="1591730"/>
            <a:ext cx="3864371" cy="27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4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A8AD85-F0BB-D848-AAD0-B12D3120A905}"/>
              </a:ext>
            </a:extLst>
          </p:cNvPr>
          <p:cNvSpPr txBox="1"/>
          <p:nvPr/>
        </p:nvSpPr>
        <p:spPr>
          <a:xfrm>
            <a:off x="265259" y="1263207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itchFamily="2" charset="2"/>
              </a:rPr>
              <a:t>--- 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take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snapshot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desired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94487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78908" y="665254"/>
            <a:ext cx="7750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do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4C1966-354F-E642-96FF-9AC67396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585" y="1040537"/>
            <a:ext cx="6028074" cy="38157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B553C8-E146-C040-A177-1A4556067B41}"/>
              </a:ext>
            </a:extLst>
          </p:cNvPr>
          <p:cNvSpPr txBox="1"/>
          <p:nvPr/>
        </p:nvSpPr>
        <p:spPr>
          <a:xfrm>
            <a:off x="50502" y="1043006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select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files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included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next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8C6A4-68B0-9049-88A2-93F9400DE173}"/>
              </a:ext>
            </a:extLst>
          </p:cNvPr>
          <p:cNvSpPr txBox="1"/>
          <p:nvPr/>
        </p:nvSpPr>
        <p:spPr>
          <a:xfrm>
            <a:off x="59312" y="1848314"/>
            <a:ext cx="2029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2)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provide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BC18213-A591-8F48-B3B2-35E26C0E4C7E}"/>
              </a:ext>
            </a:extLst>
          </p:cNvPr>
          <p:cNvSpPr txBox="1"/>
          <p:nvPr/>
        </p:nvSpPr>
        <p:spPr>
          <a:xfrm>
            <a:off x="59312" y="2887566"/>
            <a:ext cx="202985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3)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changeset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display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shows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files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added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removed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FAFA45F-7694-6442-9A33-4C00EC0D7C90}"/>
              </a:ext>
            </a:extLst>
          </p:cNvPr>
          <p:cNvCxnSpPr>
            <a:cxnSpLocks/>
          </p:cNvCxnSpPr>
          <p:nvPr/>
        </p:nvCxnSpPr>
        <p:spPr>
          <a:xfrm flipV="1">
            <a:off x="1753495" y="1594535"/>
            <a:ext cx="939413" cy="35263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6BFCC74A-F97C-2C43-B532-5803E69E2950}"/>
              </a:ext>
            </a:extLst>
          </p:cNvPr>
          <p:cNvCxnSpPr>
            <a:cxnSpLocks/>
          </p:cNvCxnSpPr>
          <p:nvPr/>
        </p:nvCxnSpPr>
        <p:spPr>
          <a:xfrm flipV="1">
            <a:off x="1986687" y="1807644"/>
            <a:ext cx="3752630" cy="438884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F6D64DD4-9793-5D41-AE48-5FFA42CFB88B}"/>
              </a:ext>
            </a:extLst>
          </p:cNvPr>
          <p:cNvCxnSpPr>
            <a:cxnSpLocks/>
          </p:cNvCxnSpPr>
          <p:nvPr/>
        </p:nvCxnSpPr>
        <p:spPr>
          <a:xfrm>
            <a:off x="1748507" y="3110020"/>
            <a:ext cx="1083751" cy="82492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6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176980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C9EC7F22-FC59-E64E-A493-4DD8C56FBC20}"/>
              </a:ext>
            </a:extLst>
          </p:cNvPr>
          <p:cNvSpPr/>
          <p:nvPr/>
        </p:nvSpPr>
        <p:spPr>
          <a:xfrm>
            <a:off x="1769806" y="521819"/>
            <a:ext cx="138775" cy="14569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Members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6E185F3-3218-6C47-B78B-72A9A2CC1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156" y="521820"/>
            <a:ext cx="5659278" cy="4457923"/>
          </a:xfrm>
          <a:prstGeom prst="rect">
            <a:avLst/>
          </a:prstGeom>
        </p:spPr>
      </p:pic>
      <p:sp>
        <p:nvSpPr>
          <p:cNvPr id="22" name="Ovale 21">
            <a:extLst>
              <a:ext uri="{FF2B5EF4-FFF2-40B4-BE49-F238E27FC236}">
                <a16:creationId xmlns:a16="http://schemas.microsoft.com/office/drawing/2014/main" id="{0171C5E4-AFF4-2849-9FC5-66D928B76EB2}"/>
              </a:ext>
            </a:extLst>
          </p:cNvPr>
          <p:cNvSpPr/>
          <p:nvPr/>
        </p:nvSpPr>
        <p:spPr>
          <a:xfrm>
            <a:off x="1738556" y="457920"/>
            <a:ext cx="228600" cy="2286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E5051"/>
              </a:solidFill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6D1154-E508-584F-B4EF-3C77EA0A3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80" y="2810334"/>
            <a:ext cx="1853697" cy="22333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2AB6BF1-09DF-6143-B036-7DB695F44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55436" y="1646575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SHA (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secure</a:t>
            </a:r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algorithm</a:t>
            </a:r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61441" y="153876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3381" y="2300514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Author</a:t>
            </a:r>
            <a:endParaRPr lang="en-US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61441" y="212683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55436" y="2813365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Date</a:t>
            </a:r>
          </a:p>
        </p:txBody>
      </p:sp>
      <p:sp>
        <p:nvSpPr>
          <p:cNvPr id="16" name="Oval 15"/>
          <p:cNvSpPr/>
          <p:nvPr/>
        </p:nvSpPr>
        <p:spPr>
          <a:xfrm>
            <a:off x="3454109" y="271490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55436" y="4274943"/>
            <a:ext cx="3692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previous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initial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doesn’t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0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</a:t>
            </a:r>
            <a:r>
              <a:rPr lang="it-IT" sz="10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sz="1000" dirty="0">
              <a:latin typeface="Lato 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61441" y="3898810"/>
            <a:ext cx="548640" cy="5486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2928" y="82600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                               </a:t>
            </a:r>
            <a:r>
              <a:rPr lang="it-IT" sz="1500" b="1" dirty="0" err="1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are the </a:t>
            </a:r>
            <a:r>
              <a:rPr lang="it-IT" sz="1500" b="1" dirty="0" err="1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elements</a:t>
            </a:r>
            <a:r>
              <a:rPr lang="it-IT" sz="1500" b="1" dirty="0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of a </a:t>
            </a:r>
            <a:r>
              <a:rPr lang="it-IT" sz="1500" b="1" dirty="0" err="1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7" name="Segnaposto immagine 36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1E1D89FB-BC60-D54C-A36D-7B3A0A276B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932" r="12932"/>
          <a:stretch>
            <a:fillRect/>
          </a:stretch>
        </p:blipFill>
        <p:spPr/>
      </p:pic>
      <p:sp>
        <p:nvSpPr>
          <p:cNvPr id="43" name="Oval 8">
            <a:extLst>
              <a:ext uri="{FF2B5EF4-FFF2-40B4-BE49-F238E27FC236}">
                <a16:creationId xmlns:a16="http://schemas.microsoft.com/office/drawing/2014/main" id="{4DB13C22-6E9E-8F43-8E17-E846CAA1D783}"/>
              </a:ext>
            </a:extLst>
          </p:cNvPr>
          <p:cNvSpPr/>
          <p:nvPr/>
        </p:nvSpPr>
        <p:spPr>
          <a:xfrm>
            <a:off x="3454109" y="3294196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DB735DB8-9F38-3444-9C48-82687121DF11}"/>
              </a:ext>
            </a:extLst>
          </p:cNvPr>
          <p:cNvSpPr txBox="1"/>
          <p:nvPr/>
        </p:nvSpPr>
        <p:spPr>
          <a:xfrm>
            <a:off x="4153381" y="3967166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Parent</a:t>
            </a:r>
            <a:endParaRPr lang="it-IT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6" name="Picture 19">
            <a:extLst>
              <a:ext uri="{FF2B5EF4-FFF2-40B4-BE49-F238E27FC236}">
                <a16:creationId xmlns:a16="http://schemas.microsoft.com/office/drawing/2014/main" id="{4D09B51E-D129-E04B-8D0B-C1D753540C4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41" y="3441128"/>
            <a:ext cx="0" cy="0"/>
          </a:xfrm>
          <a:prstGeom prst="rect">
            <a:avLst/>
          </a:prstGeom>
        </p:spPr>
      </p:pic>
      <p:sp>
        <p:nvSpPr>
          <p:cNvPr id="47" name="TextBox 14">
            <a:extLst>
              <a:ext uri="{FF2B5EF4-FFF2-40B4-BE49-F238E27FC236}">
                <a16:creationId xmlns:a16="http://schemas.microsoft.com/office/drawing/2014/main" id="{BFB6361F-3F80-204D-9594-F86A9B144DBF}"/>
              </a:ext>
            </a:extLst>
          </p:cNvPr>
          <p:cNvSpPr txBox="1"/>
          <p:nvPr/>
        </p:nvSpPr>
        <p:spPr>
          <a:xfrm>
            <a:off x="4153381" y="3428919"/>
            <a:ext cx="3692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Subject</a:t>
            </a:r>
            <a:endParaRPr lang="it-IT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E3332B15-09EF-E349-83B2-F6DCE6918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1DC8CACD-A5B4-494C-9386-8366BE42B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705" y="3263546"/>
            <a:ext cx="461711" cy="303575"/>
          </a:xfrm>
          <a:prstGeom prst="rect">
            <a:avLst/>
          </a:prstGeom>
        </p:spPr>
      </p:pic>
      <p:cxnSp>
        <p:nvCxnSpPr>
          <p:cNvPr id="54" name="Connettore 1 53">
            <a:extLst>
              <a:ext uri="{FF2B5EF4-FFF2-40B4-BE49-F238E27FC236}">
                <a16:creationId xmlns:a16="http://schemas.microsoft.com/office/drawing/2014/main" id="{2FDDFF11-A482-6D4F-80F6-1DD876D7C3DA}"/>
              </a:ext>
            </a:extLst>
          </p:cNvPr>
          <p:cNvCxnSpPr>
            <a:cxnSpLocks/>
          </p:cNvCxnSpPr>
          <p:nvPr/>
        </p:nvCxnSpPr>
        <p:spPr>
          <a:xfrm flipV="1">
            <a:off x="2218567" y="1786984"/>
            <a:ext cx="1216766" cy="37923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1 59">
            <a:extLst>
              <a:ext uri="{FF2B5EF4-FFF2-40B4-BE49-F238E27FC236}">
                <a16:creationId xmlns:a16="http://schemas.microsoft.com/office/drawing/2014/main" id="{2AA01313-229E-D34E-BF71-EAACFC861321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18567" y="2401156"/>
            <a:ext cx="1242874" cy="2307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ttore 1 61">
            <a:extLst>
              <a:ext uri="{FF2B5EF4-FFF2-40B4-BE49-F238E27FC236}">
                <a16:creationId xmlns:a16="http://schemas.microsoft.com/office/drawing/2014/main" id="{33C7706C-3B2B-E746-A90F-38EA8D7486D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244675" y="2698546"/>
            <a:ext cx="1209434" cy="29068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ttore 1 63">
            <a:extLst>
              <a:ext uri="{FF2B5EF4-FFF2-40B4-BE49-F238E27FC236}">
                <a16:creationId xmlns:a16="http://schemas.microsoft.com/office/drawing/2014/main" id="{C29FF55D-C490-5A47-8F69-F2819D417876}"/>
              </a:ext>
            </a:extLst>
          </p:cNvPr>
          <p:cNvCxnSpPr>
            <a:cxnSpLocks/>
          </p:cNvCxnSpPr>
          <p:nvPr/>
        </p:nvCxnSpPr>
        <p:spPr>
          <a:xfrm>
            <a:off x="2232436" y="2891889"/>
            <a:ext cx="1219820" cy="64218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ttore 1 66">
            <a:extLst>
              <a:ext uri="{FF2B5EF4-FFF2-40B4-BE49-F238E27FC236}">
                <a16:creationId xmlns:a16="http://schemas.microsoft.com/office/drawing/2014/main" id="{87D63515-A2FB-884C-9F1C-C0B760D460D8}"/>
              </a:ext>
            </a:extLst>
          </p:cNvPr>
          <p:cNvCxnSpPr>
            <a:cxnSpLocks/>
          </p:cNvCxnSpPr>
          <p:nvPr/>
        </p:nvCxnSpPr>
        <p:spPr>
          <a:xfrm>
            <a:off x="2218567" y="3077782"/>
            <a:ext cx="1288623" cy="99763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ttangolo 81">
            <a:extLst>
              <a:ext uri="{FF2B5EF4-FFF2-40B4-BE49-F238E27FC236}">
                <a16:creationId xmlns:a16="http://schemas.microsoft.com/office/drawing/2014/main" id="{3527F8C2-D828-7F49-A655-39FC9B26F7D0}"/>
              </a:ext>
            </a:extLst>
          </p:cNvPr>
          <p:cNvSpPr/>
          <p:nvPr/>
        </p:nvSpPr>
        <p:spPr>
          <a:xfrm>
            <a:off x="-12928" y="0"/>
            <a:ext cx="2931492" cy="584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B37E4733-0677-B64E-A018-E7F854D62812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84" name="Connettore 1 83">
            <a:extLst>
              <a:ext uri="{FF2B5EF4-FFF2-40B4-BE49-F238E27FC236}">
                <a16:creationId xmlns:a16="http://schemas.microsoft.com/office/drawing/2014/main" id="{E46DC22E-FCD5-8449-BF71-CFF40C24189F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magine 84">
            <a:extLst>
              <a:ext uri="{FF2B5EF4-FFF2-40B4-BE49-F238E27FC236}">
                <a16:creationId xmlns:a16="http://schemas.microsoft.com/office/drawing/2014/main" id="{9B72AF47-3D20-994A-B2D7-620BB6D210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77503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put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a single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issue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For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following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issue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practice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 a separate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Enough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details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provide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high-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level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summary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focuses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7A4DCEC-4263-5D41-A922-DA64BB3D76F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182380" y="920775"/>
            <a:ext cx="77503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Clear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messages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help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also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future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yourself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78478D9-B9F7-C042-A06C-A066975451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4" name="Immagine 3" descr="Immagine che contiene uomo, baseball, giocatore, inpiedi&#10;&#10;Descrizione generata automaticamente">
            <a:extLst>
              <a:ext uri="{FF2B5EF4-FFF2-40B4-BE49-F238E27FC236}">
                <a16:creationId xmlns:a16="http://schemas.microsoft.com/office/drawing/2014/main" id="{D60F3700-EAC7-6D4D-AA38-ABCBC7A1A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78" y="1392916"/>
            <a:ext cx="3188291" cy="35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13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77503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code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Save a file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Refresh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page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Usually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some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E23D583-910D-D64C-8FA7-1D7EC610C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72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4C1966-354F-E642-96FF-9AC67396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585" y="1040537"/>
            <a:ext cx="6028074" cy="38157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B553C8-E146-C040-A177-1A4556067B41}"/>
              </a:ext>
            </a:extLst>
          </p:cNvPr>
          <p:cNvSpPr txBox="1"/>
          <p:nvPr/>
        </p:nvSpPr>
        <p:spPr>
          <a:xfrm>
            <a:off x="50502" y="1043006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FAFA45F-7694-6442-9A33-4C00EC0D7C90}"/>
              </a:ext>
            </a:extLst>
          </p:cNvPr>
          <p:cNvCxnSpPr>
            <a:cxnSpLocks/>
          </p:cNvCxnSpPr>
          <p:nvPr/>
        </p:nvCxnSpPr>
        <p:spPr>
          <a:xfrm flipV="1">
            <a:off x="1828800" y="1287566"/>
            <a:ext cx="6305266" cy="213688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92F7B9-065B-704E-8797-C14382E43B72}"/>
              </a:ext>
            </a:extLst>
          </p:cNvPr>
          <p:cNvSpPr txBox="1"/>
          <p:nvPr/>
        </p:nvSpPr>
        <p:spPr>
          <a:xfrm>
            <a:off x="278908" y="665254"/>
            <a:ext cx="7750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do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9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4C1966-354F-E642-96FF-9AC673961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585" y="1040537"/>
            <a:ext cx="6028074" cy="381577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B553C8-E146-C040-A177-1A4556067B41}"/>
              </a:ext>
            </a:extLst>
          </p:cNvPr>
          <p:cNvSpPr txBox="1"/>
          <p:nvPr/>
        </p:nvSpPr>
        <p:spPr>
          <a:xfrm>
            <a:off x="50502" y="1043006"/>
            <a:ext cx="2456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collaborator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pull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FAFA45F-7694-6442-9A33-4C00EC0D7C90}"/>
              </a:ext>
            </a:extLst>
          </p:cNvPr>
          <p:cNvCxnSpPr>
            <a:cxnSpLocks/>
          </p:cNvCxnSpPr>
          <p:nvPr/>
        </p:nvCxnSpPr>
        <p:spPr>
          <a:xfrm flipV="1">
            <a:off x="2496585" y="1294544"/>
            <a:ext cx="5219674" cy="195210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92F7B9-065B-704E-8797-C14382E43B72}"/>
              </a:ext>
            </a:extLst>
          </p:cNvPr>
          <p:cNvSpPr txBox="1"/>
          <p:nvPr/>
        </p:nvSpPr>
        <p:spPr>
          <a:xfrm>
            <a:off x="278908" y="665254"/>
            <a:ext cx="7750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do a pull: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8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7EA138A-E9AA-5E4A-8D83-E724784ED2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C89CCAC-5B2B-6941-B560-F2ED8700C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" t="337" r="31282" b="-1688"/>
          <a:stretch/>
        </p:blipFill>
        <p:spPr>
          <a:xfrm>
            <a:off x="3706354" y="925721"/>
            <a:ext cx="4862294" cy="347177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6175C60-166E-D94C-9B1C-3278252AB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F3B748B-DCAA-CE47-8FF4-BA412C215594}"/>
              </a:ext>
            </a:extLst>
          </p:cNvPr>
          <p:cNvSpPr txBox="1"/>
          <p:nvPr/>
        </p:nvSpPr>
        <p:spPr>
          <a:xfrm>
            <a:off x="182380" y="1102387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history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made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64F3E56A-0164-E84B-88E0-8C332C0E9C8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638977" y="1222626"/>
            <a:ext cx="1676169" cy="272176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9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3F5355-1C0C-7B46-AA5A-E08EA6BCE311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4ED54063-561A-5143-8541-A4F8FD18A5F4}"/>
              </a:ext>
            </a:extLst>
          </p:cNvPr>
          <p:cNvSpPr/>
          <p:nvPr/>
        </p:nvSpPr>
        <p:spPr>
          <a:xfrm rot="865708">
            <a:off x="606380" y="2070249"/>
            <a:ext cx="487088" cy="1196729"/>
          </a:xfrm>
          <a:prstGeom prst="arc">
            <a:avLst>
              <a:gd name="adj1" fmla="val 15093686"/>
              <a:gd name="adj2" fmla="val 5161707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E6F92168-49E0-4A47-8298-45FBAF1969DB}"/>
              </a:ext>
            </a:extLst>
          </p:cNvPr>
          <p:cNvSpPr txBox="1"/>
          <p:nvPr/>
        </p:nvSpPr>
        <p:spPr>
          <a:xfrm>
            <a:off x="1011746" y="275247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78B1B8B-FFBE-C345-81A6-D0BD6E0FB650}"/>
              </a:ext>
            </a:extLst>
          </p:cNvPr>
          <p:cNvSpPr/>
          <p:nvPr/>
        </p:nvSpPr>
        <p:spPr>
          <a:xfrm>
            <a:off x="366134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F26F4B-0300-3D4F-9ED9-55A745F415DE}"/>
              </a:ext>
            </a:extLst>
          </p:cNvPr>
          <p:cNvCxnSpPr>
            <a:cxnSpLocks/>
          </p:cNvCxnSpPr>
          <p:nvPr/>
        </p:nvCxnSpPr>
        <p:spPr>
          <a:xfrm flipH="1">
            <a:off x="733178" y="3246914"/>
            <a:ext cx="34982" cy="5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48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4ED54063-561A-5143-8541-A4F8FD18A5F4}"/>
              </a:ext>
            </a:extLst>
          </p:cNvPr>
          <p:cNvSpPr/>
          <p:nvPr/>
        </p:nvSpPr>
        <p:spPr>
          <a:xfrm rot="865708">
            <a:off x="247494" y="2120775"/>
            <a:ext cx="852595" cy="2296693"/>
          </a:xfrm>
          <a:prstGeom prst="arc">
            <a:avLst>
              <a:gd name="adj1" fmla="val 15608755"/>
              <a:gd name="adj2" fmla="val 4577052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E6F92168-49E0-4A47-8298-45FBAF1969DB}"/>
              </a:ext>
            </a:extLst>
          </p:cNvPr>
          <p:cNvSpPr txBox="1"/>
          <p:nvPr/>
        </p:nvSpPr>
        <p:spPr>
          <a:xfrm>
            <a:off x="1208564" y="3031790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</a:t>
            </a: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A02241-8C67-4A40-99DD-726120D21E62}"/>
              </a:ext>
            </a:extLst>
          </p:cNvPr>
          <p:cNvSpPr/>
          <p:nvPr/>
        </p:nvSpPr>
        <p:spPr>
          <a:xfrm>
            <a:off x="366134" y="4188034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250BF-A07C-4547-A683-3AF60D295568}"/>
              </a:ext>
            </a:extLst>
          </p:cNvPr>
          <p:cNvSpPr txBox="1"/>
          <p:nvPr/>
        </p:nvSpPr>
        <p:spPr>
          <a:xfrm>
            <a:off x="93366" y="3915178"/>
            <a:ext cx="82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DE8A7D5-9F14-1242-80DC-14B9B4A7DDBA}"/>
              </a:ext>
            </a:extLst>
          </p:cNvPr>
          <p:cNvCxnSpPr>
            <a:cxnSpLocks/>
          </p:cNvCxnSpPr>
          <p:nvPr/>
        </p:nvCxnSpPr>
        <p:spPr>
          <a:xfrm flipH="1">
            <a:off x="606872" y="4123822"/>
            <a:ext cx="164344" cy="17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34C4C2B-62B5-D143-A7CF-7AABAFE7B5FD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8336B1E-35D4-1C45-8A87-770E288DE03F}"/>
              </a:ext>
            </a:extLst>
          </p:cNvPr>
          <p:cNvSpPr/>
          <p:nvPr/>
        </p:nvSpPr>
        <p:spPr>
          <a:xfrm>
            <a:off x="366134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74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49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78B1B8B-FFBE-C345-81A6-D0BD6E0FB650}"/>
              </a:ext>
            </a:extLst>
          </p:cNvPr>
          <p:cNvSpPr/>
          <p:nvPr/>
        </p:nvSpPr>
        <p:spPr>
          <a:xfrm>
            <a:off x="38286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A02241-8C67-4A40-99DD-726120D21E62}"/>
              </a:ext>
            </a:extLst>
          </p:cNvPr>
          <p:cNvSpPr/>
          <p:nvPr/>
        </p:nvSpPr>
        <p:spPr>
          <a:xfrm>
            <a:off x="366134" y="4188034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250BF-A07C-4547-A683-3AF60D295568}"/>
              </a:ext>
            </a:extLst>
          </p:cNvPr>
          <p:cNvSpPr txBox="1"/>
          <p:nvPr/>
        </p:nvSpPr>
        <p:spPr>
          <a:xfrm>
            <a:off x="93366" y="3915178"/>
            <a:ext cx="82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F0CC5264-BC76-0D40-BF8A-C0A08B3695D4}"/>
              </a:ext>
            </a:extLst>
          </p:cNvPr>
          <p:cNvSpPr/>
          <p:nvPr/>
        </p:nvSpPr>
        <p:spPr>
          <a:xfrm>
            <a:off x="113568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DBF8A283-91CE-F442-82CB-2FFEBEF0865E}"/>
              </a:ext>
            </a:extLst>
          </p:cNvPr>
          <p:cNvCxnSpPr>
            <a:cxnSpLocks/>
          </p:cNvCxnSpPr>
          <p:nvPr/>
        </p:nvCxnSpPr>
        <p:spPr>
          <a:xfrm flipH="1">
            <a:off x="547074" y="3391743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co 19">
            <a:extLst>
              <a:ext uri="{FF2B5EF4-FFF2-40B4-BE49-F238E27FC236}">
                <a16:creationId xmlns:a16="http://schemas.microsoft.com/office/drawing/2014/main" id="{8CC95A65-49A9-7148-BF0B-169993E377E8}"/>
              </a:ext>
            </a:extLst>
          </p:cNvPr>
          <p:cNvSpPr/>
          <p:nvPr/>
        </p:nvSpPr>
        <p:spPr>
          <a:xfrm rot="20581006">
            <a:off x="1040028" y="2218320"/>
            <a:ext cx="487088" cy="1196729"/>
          </a:xfrm>
          <a:prstGeom prst="arc">
            <a:avLst>
              <a:gd name="adj1" fmla="val 19029366"/>
              <a:gd name="adj2" fmla="val 5709703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F4D9D90-AD96-F947-9248-C3D630510DD0}"/>
              </a:ext>
            </a:extLst>
          </p:cNvPr>
          <p:cNvSpPr txBox="1"/>
          <p:nvPr/>
        </p:nvSpPr>
        <p:spPr>
          <a:xfrm>
            <a:off x="1642814" y="2571750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67394A6-3BCB-E044-8A5D-BC5BB79E743A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375257" y="2514030"/>
            <a:ext cx="64506" cy="3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B5DD2CB1-DA0F-9244-9989-6E7D4AFFFACF}"/>
              </a:ext>
            </a:extLst>
          </p:cNvPr>
          <p:cNvCxnSpPr>
            <a:cxnSpLocks/>
          </p:cNvCxnSpPr>
          <p:nvPr/>
        </p:nvCxnSpPr>
        <p:spPr>
          <a:xfrm flipH="1">
            <a:off x="530348" y="2477984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e 25">
            <a:extLst>
              <a:ext uri="{FF2B5EF4-FFF2-40B4-BE49-F238E27FC236}">
                <a16:creationId xmlns:a16="http://schemas.microsoft.com/office/drawing/2014/main" id="{0F7C8C23-01D2-E04C-BFE6-FAEAFBB492F3}"/>
              </a:ext>
            </a:extLst>
          </p:cNvPr>
          <p:cNvSpPr/>
          <p:nvPr/>
        </p:nvSpPr>
        <p:spPr>
          <a:xfrm>
            <a:off x="1135680" y="241070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F47B561-C067-B249-BCA2-0E6D9023491A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8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 descr="Immagine che contiene esterni, acqua, cielo, uccello&#10;&#10;Descrizione generata automaticamente">
            <a:extLst>
              <a:ext uri="{FF2B5EF4-FFF2-40B4-BE49-F238E27FC236}">
                <a16:creationId xmlns:a16="http://schemas.microsoft.com/office/drawing/2014/main" id="{1C4F1993-AD53-3842-B89E-82F478CA3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" r="11334" b="420"/>
          <a:stretch/>
        </p:blipFill>
        <p:spPr>
          <a:xfrm>
            <a:off x="-4018" y="-730"/>
            <a:ext cx="2973675" cy="5144230"/>
          </a:xfrm>
          <a:prstGeom prst="rect">
            <a:avLst/>
          </a:prstGeom>
        </p:spPr>
      </p:pic>
      <p:pic>
        <p:nvPicPr>
          <p:cNvPr id="5" name="Immagine 4" descr="Immagine che contiene persona, albero, esterni, terra&#10;&#10;Descrizione generata automaticamente">
            <a:extLst>
              <a:ext uri="{FF2B5EF4-FFF2-40B4-BE49-F238E27FC236}">
                <a16:creationId xmlns:a16="http://schemas.microsoft.com/office/drawing/2014/main" id="{E904FC8B-2F93-2245-A62C-97087B5EE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4" r="11266" b="1"/>
          <a:stretch/>
        </p:blipFill>
        <p:spPr>
          <a:xfrm>
            <a:off x="2973457" y="-11552"/>
            <a:ext cx="3071700" cy="5175961"/>
          </a:xfrm>
          <a:prstGeom prst="rect">
            <a:avLst/>
          </a:prstGeom>
        </p:spPr>
      </p:pic>
      <p:pic>
        <p:nvPicPr>
          <p:cNvPr id="218" name="Shape 218" descr="isultati immagini per microsoft developer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35380" t="420" r="27358"/>
          <a:stretch/>
        </p:blipFill>
        <p:spPr>
          <a:xfrm>
            <a:off x="6045157" y="-21640"/>
            <a:ext cx="3104563" cy="517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-10877" y="-11550"/>
            <a:ext cx="3004837" cy="5175960"/>
          </a:xfrm>
          <a:prstGeom prst="rect">
            <a:avLst/>
          </a:prstGeom>
          <a:solidFill>
            <a:srgbClr val="002060">
              <a:alpha val="6313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2965800" y="-11553"/>
            <a:ext cx="3079300" cy="5175961"/>
          </a:xfrm>
          <a:prstGeom prst="rect">
            <a:avLst/>
          </a:prstGeom>
          <a:solidFill>
            <a:srgbClr val="0070C0">
              <a:alpha val="69804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045043" y="-21640"/>
            <a:ext cx="3104677" cy="5175961"/>
          </a:xfrm>
          <a:prstGeom prst="rect">
            <a:avLst/>
          </a:prstGeom>
          <a:solidFill>
            <a:srgbClr val="002060">
              <a:alpha val="61176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330788" y="2767019"/>
            <a:ext cx="2568204" cy="830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Clr>
                <a:schemeClr val="lt1"/>
              </a:buClr>
              <a:buSzPct val="25000"/>
            </a:pPr>
            <a:endParaRPr lang="it-IT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buClr>
                <a:schemeClr val="lt1"/>
              </a:buClr>
              <a:buSzPct val="25000"/>
            </a:pPr>
            <a:r>
              <a:rPr lang="it-IT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Social </a:t>
            </a:r>
            <a:r>
              <a:rPr lang="it-IT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thermoregulation</a:t>
            </a:r>
            <a:endParaRPr lang="it-IT" sz="2400" b="1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080185" y="2644091"/>
            <a:ext cx="3021457" cy="830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endParaRPr lang="it-IT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lt1"/>
              </a:buClr>
              <a:buSzPct val="25000"/>
            </a:pPr>
            <a:endParaRPr lang="it-IT"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lt1"/>
              </a:buClr>
              <a:buSzPct val="25000"/>
            </a:pPr>
            <a:r>
              <a:rPr lang="it-IT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Co-</a:t>
            </a:r>
            <a:r>
              <a:rPr lang="it-IT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regulation</a:t>
            </a:r>
            <a:r>
              <a:rPr lang="it-IT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it-IT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romantic</a:t>
            </a:r>
            <a:r>
              <a:rPr lang="it-IT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relationships</a:t>
            </a:r>
            <a:endParaRPr lang="it-IT" sz="2400" b="1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it-IT" sz="24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127882" y="2934794"/>
            <a:ext cx="3025604" cy="830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endParaRPr lang="it-IT" sz="24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it-IT" sz="24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science </a:t>
            </a:r>
            <a:r>
              <a:rPr lang="it-IT" sz="24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ideals</a:t>
            </a:r>
            <a:endParaRPr lang="it-IT" sz="24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lang="it-IT" sz="24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it-IT" sz="2400" b="1" i="0" u="none" strike="noStrike" cap="none" dirty="0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7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44855" y="2410238"/>
            <a:ext cx="1100459" cy="9378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Shape 228"/>
          <p:cNvCxnSpPr/>
          <p:nvPr/>
        </p:nvCxnSpPr>
        <p:spPr>
          <a:xfrm flipH="1">
            <a:off x="1916096" y="956306"/>
            <a:ext cx="2728685" cy="148317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30" name="Shape 230"/>
          <p:cNvCxnSpPr/>
          <p:nvPr/>
        </p:nvCxnSpPr>
        <p:spPr>
          <a:xfrm>
            <a:off x="4756649" y="1041422"/>
            <a:ext cx="2471255" cy="142619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51676867-0594-E64C-AFBB-F41D4A3F9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92" b="89796" l="4211" r="91053">
                        <a14:foregroundMark x1="4211" y1="56633" x2="27895" y2="16327"/>
                        <a14:foregroundMark x1="27895" y1="16327" x2="77895" y2="13265"/>
                        <a14:foregroundMark x1="77895" y1="13265" x2="85789" y2="53061"/>
                        <a14:foregroundMark x1="87895" y1="54082" x2="89474" y2="55612"/>
                        <a14:foregroundMark x1="85789" y1="46939" x2="86842" y2="34694"/>
                        <a14:foregroundMark x1="60526" y1="9184" x2="16316" y2="18367"/>
                        <a14:foregroundMark x1="16316" y1="18367" x2="9474" y2="41837"/>
                        <a14:foregroundMark x1="23158" y1="14286" x2="25789" y2="10714"/>
                        <a14:foregroundMark x1="52105" y1="8163" x2="64211" y2="10204"/>
                        <a14:foregroundMark x1="60000" y1="5102" x2="14211" y2="20918"/>
                        <a14:foregroundMark x1="14211" y1="20918" x2="10000" y2="27551"/>
                        <a14:foregroundMark x1="88421" y1="36224" x2="85263" y2="33673"/>
                        <a14:foregroundMark x1="85263" y1="32653" x2="91053" y2="4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9171" y="131539"/>
            <a:ext cx="1244982" cy="1284297"/>
          </a:xfrm>
          <a:prstGeom prst="rect">
            <a:avLst/>
          </a:prstGeom>
        </p:spPr>
      </p:pic>
      <p:pic>
        <p:nvPicPr>
          <p:cNvPr id="35" name="Shape 227">
            <a:extLst>
              <a:ext uri="{FF2B5EF4-FFF2-40B4-BE49-F238E27FC236}">
                <a16:creationId xmlns:a16="http://schemas.microsoft.com/office/drawing/2014/main" id="{063B493B-EC0D-C34F-B297-BD9B76C91DC2}"/>
              </a:ext>
            </a:extLst>
          </p:cNvPr>
          <p:cNvPicPr preferRelativeResize="0"/>
          <p:nvPr/>
        </p:nvPicPr>
        <p:blipFill rotWithShape="1">
          <a:blip r:embed="rId10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964238" y="2298999"/>
            <a:ext cx="1244982" cy="925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hape 228">
            <a:extLst>
              <a:ext uri="{FF2B5EF4-FFF2-40B4-BE49-F238E27FC236}">
                <a16:creationId xmlns:a16="http://schemas.microsoft.com/office/drawing/2014/main" id="{A8FB08DC-55EC-0349-80E5-DB8D0C6AE40D}"/>
              </a:ext>
            </a:extLst>
          </p:cNvPr>
          <p:cNvCxnSpPr>
            <a:cxnSpLocks/>
          </p:cNvCxnSpPr>
          <p:nvPr/>
        </p:nvCxnSpPr>
        <p:spPr>
          <a:xfrm>
            <a:off x="4634200" y="1298448"/>
            <a:ext cx="0" cy="7816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6" name="Immagine 35">
            <a:extLst>
              <a:ext uri="{FF2B5EF4-FFF2-40B4-BE49-F238E27FC236}">
                <a16:creationId xmlns:a16="http://schemas.microsoft.com/office/drawing/2014/main" id="{8BEE890F-0B88-A24C-BDAB-B3F0943B0EB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263499" y="2349712"/>
            <a:ext cx="830996" cy="830996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D12596A4-77E9-0147-9716-645E94D12F3A}"/>
              </a:ext>
            </a:extLst>
          </p:cNvPr>
          <p:cNvSpPr/>
          <p:nvPr/>
        </p:nvSpPr>
        <p:spPr>
          <a:xfrm>
            <a:off x="4037925" y="153782"/>
            <a:ext cx="1100005" cy="11464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221639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5" name="Ovale 24">
            <a:extLst>
              <a:ext uri="{FF2B5EF4-FFF2-40B4-BE49-F238E27FC236}">
                <a16:creationId xmlns:a16="http://schemas.microsoft.com/office/drawing/2014/main" id="{F78C2CFF-B3EF-1A46-8A6F-C92F8935DBAC}"/>
              </a:ext>
            </a:extLst>
          </p:cNvPr>
          <p:cNvSpPr/>
          <p:nvPr/>
        </p:nvSpPr>
        <p:spPr>
          <a:xfrm>
            <a:off x="366134" y="2398617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695A6D7-75F9-0A46-AF9F-FAAF3CBAFCC1}"/>
              </a:ext>
            </a:extLst>
          </p:cNvPr>
          <p:cNvSpPr txBox="1"/>
          <p:nvPr/>
        </p:nvSpPr>
        <p:spPr>
          <a:xfrm>
            <a:off x="45954" y="2137597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2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</a:t>
            </a:r>
            <a:endParaRPr lang="it-IT" sz="12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09A02241-8C67-4A40-99DD-726120D21E62}"/>
              </a:ext>
            </a:extLst>
          </p:cNvPr>
          <p:cNvSpPr/>
          <p:nvPr/>
        </p:nvSpPr>
        <p:spPr>
          <a:xfrm>
            <a:off x="366134" y="4188034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6250BF-A07C-4547-A683-3AF60D295568}"/>
              </a:ext>
            </a:extLst>
          </p:cNvPr>
          <p:cNvSpPr txBox="1"/>
          <p:nvPr/>
        </p:nvSpPr>
        <p:spPr>
          <a:xfrm>
            <a:off x="93366" y="3915178"/>
            <a:ext cx="82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C016E6-E4C6-CE4E-A9B7-684ADBA29B3A}"/>
              </a:ext>
            </a:extLst>
          </p:cNvPr>
          <p:cNvSpPr txBox="1"/>
          <p:nvPr/>
        </p:nvSpPr>
        <p:spPr>
          <a:xfrm>
            <a:off x="129426" y="3031791"/>
            <a:ext cx="671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F0CC5264-BC76-0D40-BF8A-C0A08B3695D4}"/>
              </a:ext>
            </a:extLst>
          </p:cNvPr>
          <p:cNvSpPr/>
          <p:nvPr/>
        </p:nvSpPr>
        <p:spPr>
          <a:xfrm>
            <a:off x="113568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DBF8A283-91CE-F442-82CB-2FFEBEF0865E}"/>
              </a:ext>
            </a:extLst>
          </p:cNvPr>
          <p:cNvCxnSpPr>
            <a:cxnSpLocks/>
          </p:cNvCxnSpPr>
          <p:nvPr/>
        </p:nvCxnSpPr>
        <p:spPr>
          <a:xfrm flipH="1">
            <a:off x="547074" y="3391743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31CEC8D3-F66C-A247-BA74-CF601C0A41FD}"/>
              </a:ext>
            </a:extLst>
          </p:cNvPr>
          <p:cNvCxnSpPr>
            <a:cxnSpLocks/>
          </p:cNvCxnSpPr>
          <p:nvPr/>
        </p:nvCxnSpPr>
        <p:spPr>
          <a:xfrm flipH="1">
            <a:off x="530348" y="2477984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e 22">
            <a:extLst>
              <a:ext uri="{FF2B5EF4-FFF2-40B4-BE49-F238E27FC236}">
                <a16:creationId xmlns:a16="http://schemas.microsoft.com/office/drawing/2014/main" id="{30F967A5-9727-9344-A3A1-0D0AE1475CD1}"/>
              </a:ext>
            </a:extLst>
          </p:cNvPr>
          <p:cNvSpPr/>
          <p:nvPr/>
        </p:nvSpPr>
        <p:spPr>
          <a:xfrm>
            <a:off x="1135680" y="2372989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ADF2B9B7-DC06-6E4F-BE13-3F5A9676B1BD}"/>
              </a:ext>
            </a:extLst>
          </p:cNvPr>
          <p:cNvSpPr/>
          <p:nvPr/>
        </p:nvSpPr>
        <p:spPr>
          <a:xfrm rot="21176208">
            <a:off x="1130061" y="2471111"/>
            <a:ext cx="724390" cy="1803158"/>
          </a:xfrm>
          <a:prstGeom prst="arc">
            <a:avLst>
              <a:gd name="adj1" fmla="val 16621063"/>
              <a:gd name="adj2" fmla="val 5748355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134927DF-72B8-3249-A22D-78980B0157D8}"/>
              </a:ext>
            </a:extLst>
          </p:cNvPr>
          <p:cNvCxnSpPr>
            <a:cxnSpLocks/>
          </p:cNvCxnSpPr>
          <p:nvPr/>
        </p:nvCxnSpPr>
        <p:spPr>
          <a:xfrm flipH="1">
            <a:off x="560482" y="4248893"/>
            <a:ext cx="588606" cy="0"/>
          </a:xfrm>
          <a:prstGeom prst="line">
            <a:avLst/>
          </a:prstGeom>
          <a:ln w="3175" cmpd="sng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0EC58ECD-C677-AD4A-85B0-3378D7EDDA6F}"/>
              </a:ext>
            </a:extLst>
          </p:cNvPr>
          <p:cNvSpPr/>
          <p:nvPr/>
        </p:nvSpPr>
        <p:spPr>
          <a:xfrm>
            <a:off x="1165814" y="4143898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33F103E-AD7D-374E-8ADA-B063649DDE2E}"/>
              </a:ext>
            </a:extLst>
          </p:cNvPr>
          <p:cNvSpPr txBox="1"/>
          <p:nvPr/>
        </p:nvSpPr>
        <p:spPr>
          <a:xfrm>
            <a:off x="1902061" y="3196005"/>
            <a:ext cx="145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pull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055F07F-AED2-1045-B11E-E2C4C327A1E8}"/>
              </a:ext>
            </a:extLst>
          </p:cNvPr>
          <p:cNvCxnSpPr>
            <a:cxnSpLocks/>
          </p:cNvCxnSpPr>
          <p:nvPr/>
        </p:nvCxnSpPr>
        <p:spPr>
          <a:xfrm flipH="1">
            <a:off x="1456762" y="4270141"/>
            <a:ext cx="1642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99CAB9E-D05B-6F40-B46A-6A10E0ACF02D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Clone,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 in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nutshell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09A8851-EBDF-9141-885F-ECCB6DB2C9B2}"/>
              </a:ext>
            </a:extLst>
          </p:cNvPr>
          <p:cNvSpPr/>
          <p:nvPr/>
        </p:nvSpPr>
        <p:spPr>
          <a:xfrm>
            <a:off x="382860" y="3308790"/>
            <a:ext cx="164214" cy="164214"/>
          </a:xfrm>
          <a:prstGeom prst="ellipse">
            <a:avLst/>
          </a:prstGeom>
          <a:solidFill>
            <a:srgbClr val="FFC000"/>
          </a:solidFill>
          <a:ln w="38100" cmpd="sng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5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DD0DAE3-1682-8440-B7DC-F9F75BA43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52ECE0F-BFCD-DD4F-AAE3-1EA3CEB56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63647" y="5281604"/>
            <a:ext cx="1491328" cy="149132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3F5355-1C0C-7B46-AA5A-E08EA6BCE311}"/>
              </a:ext>
            </a:extLst>
          </p:cNvPr>
          <p:cNvSpPr txBox="1"/>
          <p:nvPr/>
        </p:nvSpPr>
        <p:spPr>
          <a:xfrm>
            <a:off x="265260" y="817435"/>
            <a:ext cx="67191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use case: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collaborator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8B24D41-FECE-1B4F-B3BF-C3DE05520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42233"/>
            <a:ext cx="1433795" cy="143379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409DB65-B528-A04C-AA5F-F514533BE51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06733" y="1697033"/>
            <a:ext cx="1657350" cy="165735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45A5D-B2CD-6841-8457-537B1CF6D68C}"/>
              </a:ext>
            </a:extLst>
          </p:cNvPr>
          <p:cNvSpPr txBox="1"/>
          <p:nvPr/>
        </p:nvSpPr>
        <p:spPr>
          <a:xfrm>
            <a:off x="2516157" y="3476990"/>
            <a:ext cx="30464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Script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Testweek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2019/2020 </a:t>
            </a:r>
          </a:p>
        </p:txBody>
      </p:sp>
    </p:spTree>
    <p:extLst>
      <p:ext uri="{BB962C8B-B14F-4D97-AF65-F5344CB8AC3E}">
        <p14:creationId xmlns:p14="http://schemas.microsoft.com/office/powerpoint/2010/main" val="266047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15092 L -0.00104 -0.15061 C -0.00278 -0.24197 -0.00365 -0.25308 -0.00104 -0.36605 C -0.00087 -0.37407 0.00087 -0.38179 0.00156 -0.3895 C 0.00764 -0.45432 -0.00122 -0.35956 0.00417 -0.41543 C 0.00521 -0.425 0.00694 -0.43426 0.00694 -0.44352 L 0.00694 -0.45956 L 0.02917 -0.49938 C 0.03177 -0.50401 0.03437 -0.50895 0.03715 -0.51358 C 0.0408 -0.51944 0.04392 -0.51975 0.04896 -0.52284 L 0.05295 -0.52531 L 0.06076 -0.52993 L 0.06476 -0.5321 C 0.06597 -0.53364 0.06719 -0.53611 0.06875 -0.53673 C 0.07118 -0.53827 0.07396 -0.53889 0.07656 -0.53919 C 0.08351 -0.54043 0.09062 -0.54074 0.09757 -0.54166 L 0.12135 -0.54382 C 0.16042 -0.54135 0.15937 -0.56419 0.15937 -0.53673 " pathEditMode="relative" rAng="0" ptsTypes="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-19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20246 L -0.03056 -0.20216 C -0.03108 -0.21049 -0.03125 -0.2182 -0.03195 -0.22592 C -0.03264 -0.23395 -0.03386 -0.24166 -0.03455 -0.24938 L -0.03594 -0.26358 C -0.03629 -0.30154 -0.03646 -0.33981 -0.03716 -0.37808 C -0.03733 -0.38209 -0.03803 -0.3858 -0.03855 -0.38981 C -0.03924 -0.39444 -0.04063 -0.39876 -0.04115 -0.4037 C -0.04184 -0.40987 -0.04323 -0.42438 -0.04514 -0.42932 C -0.04601 -0.43179 -0.04688 -0.43395 -0.04775 -0.43611 C -0.04879 -0.4395 -0.04966 -0.44259 -0.05035 -0.44598 C -0.05139 -0.4503 -0.05105 -0.45586 -0.05296 -0.45956 L -0.05712 -0.46666 C -0.06025 -0.48425 -0.05521 -0.46111 -0.06355 -0.48333 C -0.06459 -0.48549 -0.06528 -0.48827 -0.06632 -0.48981 C -0.06858 -0.49475 -0.07205 -0.49876 -0.07414 -0.50401 C -0.07518 -0.5074 -0.07743 -0.51388 -0.07934 -0.51574 C -0.08056 -0.51728 -0.08212 -0.51728 -0.08351 -0.5182 C -0.09184 -0.53364 -0.0757 -0.50586 -0.09375 -0.52777 C -0.09514 -0.52932 -0.09636 -0.53117 -0.09775 -0.5324 C -0.10035 -0.53425 -0.10296 -0.53549 -0.10556 -0.53703 C -0.10695 -0.53796 -0.10816 -0.53888 -0.10955 -0.5395 L -0.12535 -0.54629 C -0.12709 -0.54722 -0.12882 -0.54814 -0.13056 -0.54876 C -0.13368 -0.54938 -0.13681 -0.5503 -0.13976 -0.55092 C -0.14931 -0.5537 -0.14341 -0.55246 -0.15174 -0.55586 C -0.15608 -0.5574 -0.16476 -0.56049 -0.16476 -0.56018 C -0.16563 -0.56265 -0.16598 -0.56697 -0.16754 -0.56759 C -0.17136 -0.56882 -0.17535 -0.56574 -0.17934 -0.56512 C -0.18056 -0.56481 -0.18195 -0.56512 -0.18316 -0.56512 " pathEditMode="relative" rAng="0" ptsTypes="AAAAAAAAAAAAAAAAAAAAAAAAA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9" y="-1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51205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Problem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Debug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testweek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183615-5B1B-8F4D-ABBA-24ED0542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E5090DE-E595-0744-A798-A0ECAEB4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804970" y="2301970"/>
            <a:ext cx="1491328" cy="149132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9E3323-48BF-7D4F-A2AE-082BE621A8F1}"/>
              </a:ext>
            </a:extLst>
          </p:cNvPr>
          <p:cNvSpPr txBox="1"/>
          <p:nvPr/>
        </p:nvSpPr>
        <p:spPr>
          <a:xfrm>
            <a:off x="4655939" y="3693902"/>
            <a:ext cx="25541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Spot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script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B727C97-0A0E-D84A-94C1-5A9FAA5FD2BA}"/>
              </a:ext>
            </a:extLst>
          </p:cNvPr>
          <p:cNvSpPr txBox="1"/>
          <p:nvPr/>
        </p:nvSpPr>
        <p:spPr>
          <a:xfrm>
            <a:off x="1847702" y="3693902"/>
            <a:ext cx="25541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2A26B8F-9D25-D94A-852B-C37110F33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226" y="2338738"/>
            <a:ext cx="1433795" cy="14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826265" y="2653344"/>
            <a:ext cx="6878270" cy="842910"/>
          </a:xfrm>
          <a:prstGeom prst="rightArrow">
            <a:avLst>
              <a:gd name="adj1" fmla="val 63425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342533" y="1503464"/>
            <a:ext cx="759021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98532" y="2977535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6531" y="3512947"/>
            <a:ext cx="1168523" cy="12772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signal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script with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Olivier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215330" y="1413334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09581" y="2973737"/>
            <a:ext cx="202127" cy="202125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4730907" y="1413334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22178" y="2973737"/>
            <a:ext cx="202127" cy="202125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Freeform 12"/>
          <p:cNvSpPr>
            <a:spLocks/>
          </p:cNvSpPr>
          <p:nvPr/>
        </p:nvSpPr>
        <p:spPr bwMode="auto">
          <a:xfrm>
            <a:off x="6217721" y="1388131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09" y="158"/>
              </a:cxn>
              <a:cxn ang="0">
                <a:pos x="416" y="208"/>
              </a:cxn>
              <a:cxn ang="0">
                <a:pos x="276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09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6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0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635293" y="2973737"/>
            <a:ext cx="202127" cy="20212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3E222E5-018B-D046-88D5-3F9F57073D0E}"/>
              </a:ext>
            </a:extLst>
          </p:cNvPr>
          <p:cNvSpPr/>
          <p:nvPr/>
        </p:nvSpPr>
        <p:spPr>
          <a:xfrm>
            <a:off x="1025218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B5EE4394-FB4F-854D-9BDF-9C88597795F3}"/>
              </a:ext>
            </a:extLst>
          </p:cNvPr>
          <p:cNvSpPr txBox="1"/>
          <p:nvPr/>
        </p:nvSpPr>
        <p:spPr>
          <a:xfrm>
            <a:off x="501754" y="3491192"/>
            <a:ext cx="13147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and spot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BA85DD1-2AD4-7744-9FEB-68830CC2A24B}"/>
              </a:ext>
            </a:extLst>
          </p:cNvPr>
          <p:cNvSpPr txBox="1"/>
          <p:nvPr/>
        </p:nvSpPr>
        <p:spPr>
          <a:xfrm>
            <a:off x="2985054" y="3512947"/>
            <a:ext cx="1586946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script,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put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order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aware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04BF57F2-1D67-7E45-8A0E-78E07D6F7E5E}"/>
              </a:ext>
            </a:extLst>
          </p:cNvPr>
          <p:cNvSpPr txBox="1"/>
          <p:nvPr/>
        </p:nvSpPr>
        <p:spPr>
          <a:xfrm>
            <a:off x="4558005" y="3529640"/>
            <a:ext cx="158694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via email a new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script to Patrick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11942114-7A2D-1247-B6A7-C188C01DCDCF}"/>
              </a:ext>
            </a:extLst>
          </p:cNvPr>
          <p:cNvSpPr txBox="1"/>
          <p:nvPr/>
        </p:nvSpPr>
        <p:spPr>
          <a:xfrm>
            <a:off x="6043947" y="3533826"/>
            <a:ext cx="158694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can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looking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of Olivier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6A10A06-3536-8749-BCF1-74C64D9E128C}"/>
              </a:ext>
            </a:extLst>
          </p:cNvPr>
          <p:cNvSpPr>
            <a:spLocks/>
          </p:cNvSpPr>
          <p:nvPr/>
        </p:nvSpPr>
        <p:spPr bwMode="auto">
          <a:xfrm>
            <a:off x="592448" y="1391847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" name="Immagine 40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FF730F7A-5A80-4946-889A-426F04B9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6" y="1484692"/>
            <a:ext cx="800960" cy="800960"/>
          </a:xfrm>
          <a:prstGeom prst="ellipse">
            <a:avLst/>
          </a:prstGeom>
        </p:spPr>
      </p:pic>
      <p:sp>
        <p:nvSpPr>
          <p:cNvPr id="4" name="Freeform 6"/>
          <p:cNvSpPr>
            <a:spLocks/>
          </p:cNvSpPr>
          <p:nvPr/>
        </p:nvSpPr>
        <p:spPr bwMode="auto">
          <a:xfrm>
            <a:off x="1859766" y="1413334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6" name="Immagine 45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67E85B9F-4BAF-EB44-A8CF-87AC190E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059" y="1482183"/>
            <a:ext cx="809025" cy="809025"/>
          </a:xfrm>
          <a:prstGeom prst="ellipse">
            <a:avLst/>
          </a:prstGeom>
        </p:spPr>
      </p:pic>
      <p:pic>
        <p:nvPicPr>
          <p:cNvPr id="50" name="Immagine 49" descr="Immagine che contiene esterni, persona, uomo, inpiedi&#10;&#10;Descrizione generata automaticamente">
            <a:extLst>
              <a:ext uri="{FF2B5EF4-FFF2-40B4-BE49-F238E27FC236}">
                <a16:creationId xmlns:a16="http://schemas.microsoft.com/office/drawing/2014/main" id="{FA7F101F-A1CB-8241-A10C-FD77BA77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337" y="1501489"/>
            <a:ext cx="873499" cy="873499"/>
          </a:xfrm>
          <a:prstGeom prst="ellipse">
            <a:avLst/>
          </a:prstGeom>
        </p:spPr>
      </p:pic>
      <p:pic>
        <p:nvPicPr>
          <p:cNvPr id="51" name="Immagine 50" descr="Immagine che contiene esterni, persona, uomo, inpiedi&#10;&#10;Descrizione generata automaticamente">
            <a:extLst>
              <a:ext uri="{FF2B5EF4-FFF2-40B4-BE49-F238E27FC236}">
                <a16:creationId xmlns:a16="http://schemas.microsoft.com/office/drawing/2014/main" id="{6791E13E-19BA-B64B-B32C-F60ED478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319" y="1490812"/>
            <a:ext cx="873499" cy="873499"/>
          </a:xfrm>
          <a:prstGeom prst="ellipse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93EDCAB-ED91-5E44-B409-D7F83BA6C14F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893E859A-0461-504F-9AA1-77F1878FB35D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magine 53">
            <a:extLst>
              <a:ext uri="{FF2B5EF4-FFF2-40B4-BE49-F238E27FC236}">
                <a16:creationId xmlns:a16="http://schemas.microsoft.com/office/drawing/2014/main" id="{4BF104BB-8CAA-414B-8EA7-EB80830815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8E645D6-FC8E-3945-BC24-D09AA24B3A0D}"/>
              </a:ext>
            </a:extLst>
          </p:cNvPr>
          <p:cNvSpPr txBox="1"/>
          <p:nvPr/>
        </p:nvSpPr>
        <p:spPr>
          <a:xfrm>
            <a:off x="265260" y="817435"/>
            <a:ext cx="65721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Without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2" name="Immagine 41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4A454C2C-E795-6D4C-B458-99FCCD4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19" y="1513906"/>
            <a:ext cx="800960" cy="800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98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6" grpId="0" animBg="1"/>
      <p:bldP spid="19" grpId="0" animBg="1"/>
      <p:bldP spid="23" grpId="0" animBg="1"/>
      <p:bldP spid="26" grpId="0" animBg="1"/>
      <p:bldP spid="29" grpId="0" animBg="1"/>
      <p:bldP spid="31" grpId="0"/>
      <p:bldP spid="33" grpId="0"/>
      <p:bldP spid="35" grpId="0"/>
      <p:bldP spid="37" grpId="0"/>
      <p:bldP spid="38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183615-5B1B-8F4D-ABBA-24ED0542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5" name="Immagine 4" descr="Immagine che contiene sedendo, monitor, nero, schermo&#10;&#10;Descrizione generata automaticamente">
            <a:extLst>
              <a:ext uri="{FF2B5EF4-FFF2-40B4-BE49-F238E27FC236}">
                <a16:creationId xmlns:a16="http://schemas.microsoft.com/office/drawing/2014/main" id="{4E18F73A-934D-D74D-A588-64011AC5B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0" y="1138514"/>
            <a:ext cx="8284521" cy="2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7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826265" y="2653344"/>
            <a:ext cx="6878270" cy="842910"/>
          </a:xfrm>
          <a:prstGeom prst="rightArrow">
            <a:avLst>
              <a:gd name="adj1" fmla="val 63425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05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342533" y="1503464"/>
            <a:ext cx="759021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98532" y="2977535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0397" y="3533825"/>
            <a:ext cx="1401157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signal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script with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easy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504222" y="1391847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856930" y="2973737"/>
            <a:ext cx="202127" cy="202125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Freeform 10"/>
          <p:cNvSpPr>
            <a:spLocks/>
          </p:cNvSpPr>
          <p:nvPr/>
        </p:nvSpPr>
        <p:spPr bwMode="auto">
          <a:xfrm>
            <a:off x="4956176" y="1391847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346914" y="2986977"/>
            <a:ext cx="202127" cy="202125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D3E222E5-018B-D046-88D5-3F9F57073D0E}"/>
              </a:ext>
            </a:extLst>
          </p:cNvPr>
          <p:cNvSpPr/>
          <p:nvPr/>
        </p:nvSpPr>
        <p:spPr>
          <a:xfrm>
            <a:off x="1025218" y="2973737"/>
            <a:ext cx="202127" cy="202125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B5EE4394-FB4F-854D-9BDF-9C88597795F3}"/>
              </a:ext>
            </a:extLst>
          </p:cNvPr>
          <p:cNvSpPr txBox="1"/>
          <p:nvPr/>
        </p:nvSpPr>
        <p:spPr>
          <a:xfrm>
            <a:off x="501754" y="3491192"/>
            <a:ext cx="131477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1) 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(from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and spot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endParaRPr lang="it-IT" sz="11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5BA85DD1-2AD4-7744-9FEB-68830CC2A24B}"/>
              </a:ext>
            </a:extLst>
          </p:cNvPr>
          <p:cNvSpPr txBox="1"/>
          <p:nvPr/>
        </p:nvSpPr>
        <p:spPr>
          <a:xfrm>
            <a:off x="2985054" y="3512947"/>
            <a:ext cx="1925974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Olivier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download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(from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), 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finally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(no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comments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04BF57F2-1D67-7E45-8A0E-78E07D6F7E5E}"/>
              </a:ext>
            </a:extLst>
          </p:cNvPr>
          <p:cNvSpPr txBox="1"/>
          <p:nvPr/>
        </p:nvSpPr>
        <p:spPr>
          <a:xfrm>
            <a:off x="4873708" y="3539853"/>
            <a:ext cx="1586946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Patrick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pull the new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corrected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from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(no mail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needed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to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6A10A06-3536-8749-BCF1-74C64D9E128C}"/>
              </a:ext>
            </a:extLst>
          </p:cNvPr>
          <p:cNvSpPr>
            <a:spLocks/>
          </p:cNvSpPr>
          <p:nvPr/>
        </p:nvSpPr>
        <p:spPr bwMode="auto">
          <a:xfrm>
            <a:off x="592448" y="1391847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" name="Immagine 40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FF730F7A-5A80-4946-889A-426F04B9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44" y="1477762"/>
            <a:ext cx="800960" cy="800960"/>
          </a:xfrm>
          <a:prstGeom prst="ellipse">
            <a:avLst/>
          </a:prstGeom>
        </p:spPr>
      </p:pic>
      <p:sp>
        <p:nvSpPr>
          <p:cNvPr id="4" name="Freeform 6"/>
          <p:cNvSpPr>
            <a:spLocks/>
          </p:cNvSpPr>
          <p:nvPr/>
        </p:nvSpPr>
        <p:spPr bwMode="auto">
          <a:xfrm>
            <a:off x="1911715" y="1415990"/>
            <a:ext cx="1013066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1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7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1" y="0"/>
                  <a:pt x="208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Oval 13">
            <a:extLst>
              <a:ext uri="{FF2B5EF4-FFF2-40B4-BE49-F238E27FC236}">
                <a16:creationId xmlns:a16="http://schemas.microsoft.com/office/drawing/2014/main" id="{7C6B9C56-44F6-C14A-B344-3EE0C7CA0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784" y="1490812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0" name="Immagine 49" descr="Immagine che contiene esterni, persona, uomo, inpiedi&#10;&#10;Descrizione generata automaticamente">
            <a:extLst>
              <a:ext uri="{FF2B5EF4-FFF2-40B4-BE49-F238E27FC236}">
                <a16:creationId xmlns:a16="http://schemas.microsoft.com/office/drawing/2014/main" id="{FA7F101F-A1CB-8241-A10C-FD77BA77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05" y="1459453"/>
            <a:ext cx="873499" cy="873499"/>
          </a:xfrm>
          <a:prstGeom prst="ellipse">
            <a:avLst/>
          </a:prstGeom>
        </p:spPr>
      </p:pic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93EDCAB-ED91-5E44-B409-D7F83BA6C14F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893E859A-0461-504F-9AA1-77F1878FB35D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magine 53">
            <a:extLst>
              <a:ext uri="{FF2B5EF4-FFF2-40B4-BE49-F238E27FC236}">
                <a16:creationId xmlns:a16="http://schemas.microsoft.com/office/drawing/2014/main" id="{4BF104BB-8CAA-414B-8EA7-EB80830815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8E645D6-FC8E-3945-BC24-D09AA24B3A0D}"/>
              </a:ext>
            </a:extLst>
          </p:cNvPr>
          <p:cNvSpPr txBox="1"/>
          <p:nvPr/>
        </p:nvSpPr>
        <p:spPr>
          <a:xfrm>
            <a:off x="265260" y="817435"/>
            <a:ext cx="79162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2" name="Immagine 41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4A454C2C-E795-6D4C-B458-99FCCD44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479" y="1516104"/>
            <a:ext cx="800960" cy="800960"/>
          </a:xfrm>
          <a:prstGeom prst="ellipse">
            <a:avLst/>
          </a:prstGeom>
        </p:spPr>
      </p:pic>
      <p:sp>
        <p:nvSpPr>
          <p:cNvPr id="49" name="Freeform 10">
            <a:extLst>
              <a:ext uri="{FF2B5EF4-FFF2-40B4-BE49-F238E27FC236}">
                <a16:creationId xmlns:a16="http://schemas.microsoft.com/office/drawing/2014/main" id="{63B7BEE7-7050-AC44-99D8-EAC93B9B1B40}"/>
              </a:ext>
            </a:extLst>
          </p:cNvPr>
          <p:cNvSpPr>
            <a:spLocks/>
          </p:cNvSpPr>
          <p:nvPr/>
        </p:nvSpPr>
        <p:spPr bwMode="auto">
          <a:xfrm>
            <a:off x="6408130" y="1415990"/>
            <a:ext cx="1013065" cy="1512858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410" y="158"/>
              </a:cxn>
              <a:cxn ang="0">
                <a:pos x="416" y="208"/>
              </a:cxn>
              <a:cxn ang="0">
                <a:pos x="277" y="477"/>
              </a:cxn>
              <a:cxn ang="0">
                <a:pos x="211" y="620"/>
              </a:cxn>
              <a:cxn ang="0">
                <a:pos x="208" y="621"/>
              </a:cxn>
              <a:cxn ang="0">
                <a:pos x="205" y="620"/>
              </a:cxn>
              <a:cxn ang="0">
                <a:pos x="139" y="477"/>
              </a:cxn>
              <a:cxn ang="0">
                <a:pos x="0" y="208"/>
              </a:cxn>
              <a:cxn ang="0">
                <a:pos x="6" y="158"/>
              </a:cxn>
              <a:cxn ang="0">
                <a:pos x="208" y="0"/>
              </a:cxn>
            </a:cxnLst>
            <a:rect l="0" t="0" r="r" b="b"/>
            <a:pathLst>
              <a:path w="416" h="621">
                <a:moveTo>
                  <a:pt x="208" y="0"/>
                </a:moveTo>
                <a:cubicBezTo>
                  <a:pt x="208" y="0"/>
                  <a:pt x="208" y="0"/>
                  <a:pt x="208" y="0"/>
                </a:cubicBezTo>
                <a:cubicBezTo>
                  <a:pt x="305" y="0"/>
                  <a:pt x="387" y="67"/>
                  <a:pt x="410" y="158"/>
                </a:cubicBezTo>
                <a:cubicBezTo>
                  <a:pt x="414" y="174"/>
                  <a:pt x="416" y="191"/>
                  <a:pt x="416" y="208"/>
                </a:cubicBezTo>
                <a:cubicBezTo>
                  <a:pt x="416" y="289"/>
                  <a:pt x="345" y="352"/>
                  <a:pt x="277" y="477"/>
                </a:cubicBezTo>
                <a:cubicBezTo>
                  <a:pt x="230" y="562"/>
                  <a:pt x="218" y="613"/>
                  <a:pt x="211" y="620"/>
                </a:cubicBezTo>
                <a:cubicBezTo>
                  <a:pt x="211" y="620"/>
                  <a:pt x="209" y="621"/>
                  <a:pt x="208" y="621"/>
                </a:cubicBezTo>
                <a:cubicBezTo>
                  <a:pt x="206" y="621"/>
                  <a:pt x="205" y="620"/>
                  <a:pt x="205" y="620"/>
                </a:cubicBezTo>
                <a:cubicBezTo>
                  <a:pt x="198" y="613"/>
                  <a:pt x="185" y="562"/>
                  <a:pt x="139" y="477"/>
                </a:cubicBezTo>
                <a:cubicBezTo>
                  <a:pt x="71" y="352"/>
                  <a:pt x="0" y="289"/>
                  <a:pt x="0" y="208"/>
                </a:cubicBezTo>
                <a:cubicBezTo>
                  <a:pt x="0" y="191"/>
                  <a:pt x="2" y="174"/>
                  <a:pt x="6" y="158"/>
                </a:cubicBezTo>
                <a:cubicBezTo>
                  <a:pt x="29" y="67"/>
                  <a:pt x="110" y="0"/>
                  <a:pt x="208" y="0"/>
                </a:cubicBezTo>
                <a:close/>
              </a:path>
            </a:pathLst>
          </a:cu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05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" name="Oval 11">
            <a:extLst>
              <a:ext uri="{FF2B5EF4-FFF2-40B4-BE49-F238E27FC236}">
                <a16:creationId xmlns:a16="http://schemas.microsoft.com/office/drawing/2014/main" id="{5766A57A-9CD1-4C40-A729-22E0ED15F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633" y="1506558"/>
            <a:ext cx="760058" cy="76005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1593" tIns="30796" rIns="61593" bIns="30796" anchor="ctr"/>
          <a:lstStyle/>
          <a:p>
            <a:pPr algn="ctr" defTabSz="610791">
              <a:lnSpc>
                <a:spcPct val="90000"/>
              </a:lnSpc>
              <a:defRPr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Oval 18">
            <a:extLst>
              <a:ext uri="{FF2B5EF4-FFF2-40B4-BE49-F238E27FC236}">
                <a16:creationId xmlns:a16="http://schemas.microsoft.com/office/drawing/2014/main" id="{29A522D0-576E-E446-AAE5-8F691D7F0F02}"/>
              </a:ext>
            </a:extLst>
          </p:cNvPr>
          <p:cNvSpPr/>
          <p:nvPr/>
        </p:nvSpPr>
        <p:spPr>
          <a:xfrm>
            <a:off x="6819181" y="2986449"/>
            <a:ext cx="202127" cy="202125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endParaRPr lang="th-TH" sz="9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1AC9610E-434C-404D-9BF8-B3A51972053A}"/>
              </a:ext>
            </a:extLst>
          </p:cNvPr>
          <p:cNvSpPr txBox="1"/>
          <p:nvPr/>
        </p:nvSpPr>
        <p:spPr>
          <a:xfrm>
            <a:off x="6316784" y="3598645"/>
            <a:ext cx="1586946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Bonus: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work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script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1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1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time! </a:t>
            </a:r>
            <a:endParaRPr lang="en-US" sz="1100" b="1" spc="38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D96BFFD-C17E-DE47-9FB1-D7E766F16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69" y="1612317"/>
            <a:ext cx="509623" cy="509623"/>
          </a:xfrm>
          <a:prstGeom prst="rect">
            <a:avLst/>
          </a:prstGeom>
        </p:spPr>
      </p:pic>
      <p:pic>
        <p:nvPicPr>
          <p:cNvPr id="30" name="Immagine 29" descr="Immagine che contiene persona, uomo, tuta, cravatta&#10;&#10;Descrizione generata automaticamente">
            <a:extLst>
              <a:ext uri="{FF2B5EF4-FFF2-40B4-BE49-F238E27FC236}">
                <a16:creationId xmlns:a16="http://schemas.microsoft.com/office/drawing/2014/main" id="{64765A9A-E22D-8842-BC2A-DDE3AFF7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671" y="1462563"/>
            <a:ext cx="800960" cy="8009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948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3" grpId="0" animBg="1"/>
      <p:bldP spid="16" grpId="0" animBg="1"/>
      <p:bldP spid="19" grpId="0" animBg="1"/>
      <p:bldP spid="29" grpId="0" animBg="1"/>
      <p:bldP spid="31" grpId="0"/>
      <p:bldP spid="33" grpId="0"/>
      <p:bldP spid="35" grpId="0"/>
      <p:bldP spid="38" grpId="0" animBg="1"/>
      <p:bldP spid="4" grpId="0" animBg="1"/>
      <p:bldP spid="49" grpId="0" animBg="1"/>
      <p:bldP spid="57" grpId="0" animBg="1"/>
      <p:bldP spid="5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3183615-5B1B-8F4D-ABBA-24ED0542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84A200E-7830-544F-BA97-C9F40034A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0" y="830840"/>
            <a:ext cx="7127333" cy="36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8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0202" y="686520"/>
            <a:ext cx="775033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their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local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repository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N.B.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retrieved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most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updated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file with a pull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B8C54FB-8D65-0C45-BDCD-44EA29ECC3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0202" y="686520"/>
            <a:ext cx="775033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SAME TIME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first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fetches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modifications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merges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refers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different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part of the code,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problems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line of code,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resolve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merge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yourself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E5F9797-A73C-EB49-9865-6F7C814C40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49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merge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6AE5F54-FFF3-EC47-A122-7EEE1DE6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81AEE03-DE5A-C345-A0C2-F818C892F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61" y="1320030"/>
            <a:ext cx="6001975" cy="28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9E024CB-A6D5-E643-873D-23A16C58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206266"/>
            <a:ext cx="1162269" cy="6508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2184AB7-EEA3-804D-A63E-7E2F20AE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F55302F-AF4A-7143-A649-48EE1855F554}"/>
              </a:ext>
            </a:extLst>
          </p:cNvPr>
          <p:cNvSpPr txBox="1"/>
          <p:nvPr/>
        </p:nvSpPr>
        <p:spPr>
          <a:xfrm>
            <a:off x="2078574" y="996646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  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it-IT" sz="1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357C3F7-12E5-CD40-8482-E28BE37371C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804" y="1120225"/>
            <a:ext cx="1144707" cy="114470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FD6F4A5-BE77-684C-B879-863D50C135DE}"/>
              </a:ext>
            </a:extLst>
          </p:cNvPr>
          <p:cNvSpPr txBox="1"/>
          <p:nvPr/>
        </p:nvSpPr>
        <p:spPr>
          <a:xfrm>
            <a:off x="2078574" y="1427390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9C11EEF-AF07-154E-A2B0-E0FB9F315FAA}"/>
              </a:ext>
            </a:extLst>
          </p:cNvPr>
          <p:cNvSpPr txBox="1"/>
          <p:nvPr/>
        </p:nvSpPr>
        <p:spPr>
          <a:xfrm>
            <a:off x="2078574" y="1783137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implemented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workflow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041EEF2-ED18-8748-8E78-8DCB6801F263}"/>
              </a:ext>
            </a:extLst>
          </p:cNvPr>
          <p:cNvSpPr txBox="1"/>
          <p:nvPr/>
        </p:nvSpPr>
        <p:spPr>
          <a:xfrm>
            <a:off x="2078574" y="2154847"/>
            <a:ext cx="73283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Exploring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benefits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endParaRPr lang="en-US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70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merge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6AE5F54-FFF3-EC47-A122-7EEE1DE6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1A845B7-DE7B-B040-94F4-1FF1E446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984" y="1203208"/>
            <a:ext cx="4402992" cy="32681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1CE619E-78B9-324E-88AA-8D44971CB1D9}"/>
              </a:ext>
            </a:extLst>
          </p:cNvPr>
          <p:cNvSpPr txBox="1"/>
          <p:nvPr/>
        </p:nvSpPr>
        <p:spPr>
          <a:xfrm>
            <a:off x="265261" y="2358098"/>
            <a:ext cx="24565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displayed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5DE8CCF3-4EB3-184B-BFB2-C7C636D39504}"/>
              </a:ext>
            </a:extLst>
          </p:cNvPr>
          <p:cNvCxnSpPr>
            <a:cxnSpLocks/>
          </p:cNvCxnSpPr>
          <p:nvPr/>
        </p:nvCxnSpPr>
        <p:spPr>
          <a:xfrm>
            <a:off x="2260314" y="2878529"/>
            <a:ext cx="2085654" cy="724402"/>
          </a:xfrm>
          <a:prstGeom prst="line">
            <a:avLst/>
          </a:prstGeom>
          <a:ln w="28575"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to merge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6AE5F54-FFF3-EC47-A122-7EEE1DE6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7" name="Immagine 6" descr="Immagine che contiene screenshot, monitor, schermo, nero&#10;&#10;Descrizione generata automaticamente">
            <a:extLst>
              <a:ext uri="{FF2B5EF4-FFF2-40B4-BE49-F238E27FC236}">
                <a16:creationId xmlns:a16="http://schemas.microsoft.com/office/drawing/2014/main" id="{F716F27B-ECAF-B341-8B8C-714DE25D2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58" y="1274602"/>
            <a:ext cx="7197373" cy="207887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9C37435-B27C-3D41-B444-5BE8D7C761A0}"/>
              </a:ext>
            </a:extLst>
          </p:cNvPr>
          <p:cNvSpPr txBox="1"/>
          <p:nvPr/>
        </p:nvSpPr>
        <p:spPr>
          <a:xfrm>
            <a:off x="343858" y="3518308"/>
            <a:ext cx="7300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solved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modifying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directly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the script (by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line of code or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664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0" y="1386238"/>
            <a:ext cx="773087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big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script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without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disturb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stream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development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default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called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master.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synchronise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code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called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origin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/master.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useful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break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away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from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main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stream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development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9F858DD-B82E-8947-97EE-779CFF58CB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30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0" y="1386238"/>
            <a:ext cx="77308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on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branch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either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merge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back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master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can delete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BCB916-169A-0F4E-8492-F41279F2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53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Conclusions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1" y="1260434"/>
            <a:ext cx="77308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Advantages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Easy to spot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learn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few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(e.g.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commit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push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&amp; pull)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Future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thank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BCB916-169A-0F4E-8492-F41279F2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2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C1B01E-E00B-E243-9479-0FBB74B6E179}"/>
              </a:ext>
            </a:extLst>
          </p:cNvPr>
          <p:cNvSpPr txBox="1"/>
          <p:nvPr/>
        </p:nvSpPr>
        <p:spPr>
          <a:xfrm>
            <a:off x="265261" y="817435"/>
            <a:ext cx="4402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Conclusions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E79E1D-BD3C-8A47-A78F-82844A0EE05C}"/>
              </a:ext>
            </a:extLst>
          </p:cNvPr>
          <p:cNvSpPr txBox="1"/>
          <p:nvPr/>
        </p:nvSpPr>
        <p:spPr>
          <a:xfrm>
            <a:off x="265261" y="1260434"/>
            <a:ext cx="77308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Disadvantages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interface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friendly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collaborators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should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want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4BCB916-169A-0F4E-8492-F41279F2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98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i multimediali online 1" descr="smb_stage_clear.wav">
            <a:hlinkClick r:id="" action="ppaction://media"/>
            <a:extLst>
              <a:ext uri="{FF2B5EF4-FFF2-40B4-BE49-F238E27FC236}">
                <a16:creationId xmlns:a16="http://schemas.microsoft.com/office/drawing/2014/main" id="{3E15A5AF-C662-F243-802D-DA3BA04D2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0074" y="3826801"/>
            <a:ext cx="812800" cy="812800"/>
          </a:xfrm>
          <a:prstGeom prst="rect">
            <a:avLst/>
          </a:prstGeom>
        </p:spPr>
      </p:pic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B42C6448-1C0F-FC42-BD53-6F257095C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-2485"/>
            <a:ext cx="9135171" cy="5180483"/>
          </a:xfrm>
          <a:prstGeom prst="rect">
            <a:avLst/>
          </a:prstGeom>
        </p:spPr>
      </p:pic>
      <p:sp>
        <p:nvSpPr>
          <p:cNvPr id="11" name="Shape 176">
            <a:extLst>
              <a:ext uri="{FF2B5EF4-FFF2-40B4-BE49-F238E27FC236}">
                <a16:creationId xmlns:a16="http://schemas.microsoft.com/office/drawing/2014/main" id="{1A476CF2-E171-1643-BCC6-C3E2D1F39D21}"/>
              </a:ext>
            </a:extLst>
          </p:cNvPr>
          <p:cNvSpPr/>
          <p:nvPr/>
        </p:nvSpPr>
        <p:spPr>
          <a:xfrm>
            <a:off x="-19548" y="-2485"/>
            <a:ext cx="9184978" cy="518048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4B8895-AED7-A444-B2E7-2DB141D09AA9}"/>
              </a:ext>
            </a:extLst>
          </p:cNvPr>
          <p:cNvSpPr txBox="1"/>
          <p:nvPr/>
        </p:nvSpPr>
        <p:spPr>
          <a:xfrm>
            <a:off x="8830" y="1335294"/>
            <a:ext cx="915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Co-</a:t>
            </a:r>
            <a:r>
              <a:rPr lang="it-IT" sz="3000" dirty="0" err="1">
                <a:solidFill>
                  <a:schemeClr val="bg1"/>
                </a:solidFill>
              </a:rPr>
              <a:t>Regulation</a:t>
            </a:r>
            <a:r>
              <a:rPr lang="it-IT" sz="3000" dirty="0">
                <a:solidFill>
                  <a:schemeClr val="bg1"/>
                </a:solidFill>
              </a:rPr>
              <a:t> (CORE) Lab</a:t>
            </a:r>
          </a:p>
          <a:p>
            <a:pPr algn="ctr"/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601A6A4-BD47-9640-B8E5-A897876C7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92" b="89796" l="4211" r="91053">
                        <a14:foregroundMark x1="4211" y1="56633" x2="27895" y2="16327"/>
                        <a14:foregroundMark x1="27895" y1="16327" x2="77895" y2="13265"/>
                        <a14:foregroundMark x1="77895" y1="13265" x2="85789" y2="53061"/>
                        <a14:foregroundMark x1="87895" y1="54082" x2="89474" y2="55612"/>
                        <a14:foregroundMark x1="85789" y1="46939" x2="86842" y2="34694"/>
                        <a14:foregroundMark x1="60526" y1="9184" x2="16316" y2="18367"/>
                        <a14:foregroundMark x1="16316" y1="18367" x2="9474" y2="41837"/>
                        <a14:foregroundMark x1="23158" y1="14286" x2="25789" y2="10714"/>
                        <a14:foregroundMark x1="52105" y1="8163" x2="64211" y2="10204"/>
                        <a14:foregroundMark x1="60000" y1="5102" x2="14211" y2="20918"/>
                        <a14:foregroundMark x1="14211" y1="20918" x2="10000" y2="27551"/>
                        <a14:foregroundMark x1="88421" y1="36224" x2="85263" y2="33673"/>
                        <a14:foregroundMark x1="85263" y1="32653" x2="91053" y2="4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092" y="1881666"/>
            <a:ext cx="1244982" cy="1284297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B0857637-1686-C943-BB3F-0B2CE01923D1}"/>
              </a:ext>
            </a:extLst>
          </p:cNvPr>
          <p:cNvSpPr/>
          <p:nvPr/>
        </p:nvSpPr>
        <p:spPr>
          <a:xfrm>
            <a:off x="4017581" y="1912715"/>
            <a:ext cx="1100005" cy="11464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E87D59-AB73-7845-A852-29C9F9A18A63}"/>
              </a:ext>
            </a:extLst>
          </p:cNvPr>
          <p:cNvSpPr txBox="1"/>
          <p:nvPr/>
        </p:nvSpPr>
        <p:spPr>
          <a:xfrm>
            <a:off x="626818" y="3949429"/>
            <a:ext cx="186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https://corelab.io</a:t>
            </a:r>
            <a:r>
              <a:rPr lang="it-IT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16AFD1D-3A2C-284E-8AFE-CCD64E80DC9D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421480" y="3920168"/>
            <a:ext cx="367815" cy="3678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5B58CF-E7F8-F948-893F-1D08E80FBCD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167" y="4189187"/>
            <a:ext cx="3567717" cy="9399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A7CD0-C22B-EB4F-8BD8-1AA3E0101F89}"/>
              </a:ext>
            </a:extLst>
          </p:cNvPr>
          <p:cNvSpPr txBox="1"/>
          <p:nvPr/>
        </p:nvSpPr>
        <p:spPr>
          <a:xfrm>
            <a:off x="141774" y="3165963"/>
            <a:ext cx="915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err="1">
                <a:solidFill>
                  <a:schemeClr val="bg1"/>
                </a:solidFill>
              </a:rPr>
              <a:t>Thank</a:t>
            </a:r>
            <a:r>
              <a:rPr lang="it-IT" sz="3000" dirty="0">
                <a:solidFill>
                  <a:schemeClr val="bg1"/>
                </a:solidFill>
              </a:rPr>
              <a:t> </a:t>
            </a:r>
            <a:r>
              <a:rPr lang="it-IT" sz="3000" dirty="0" err="1">
                <a:solidFill>
                  <a:schemeClr val="bg1"/>
                </a:solidFill>
              </a:rPr>
              <a:t>you</a:t>
            </a:r>
            <a:r>
              <a:rPr lang="it-IT" sz="3000" dirty="0">
                <a:solidFill>
                  <a:schemeClr val="bg1"/>
                </a:solidFill>
              </a:rPr>
              <a:t> for </a:t>
            </a:r>
            <a:r>
              <a:rPr lang="it-IT" sz="3000" dirty="0" err="1">
                <a:solidFill>
                  <a:schemeClr val="bg1"/>
                </a:solidFill>
              </a:rPr>
              <a:t>listening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AAA0688-ABB8-0442-A9ED-146CBBA537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1025" y="2965756"/>
            <a:ext cx="710341" cy="710341"/>
          </a:xfrm>
          <a:prstGeom prst="rect">
            <a:avLst/>
          </a:prstGeom>
        </p:spPr>
      </p:pic>
      <p:pic>
        <p:nvPicPr>
          <p:cNvPr id="16" name="Immagine 15" descr="Immagine che contiene uomo, baseball, giocatore, inpiedi&#10;&#10;Descrizione generata automaticamente">
            <a:extLst>
              <a:ext uri="{FF2B5EF4-FFF2-40B4-BE49-F238E27FC236}">
                <a16:creationId xmlns:a16="http://schemas.microsoft.com/office/drawing/2014/main" id="{204F5117-E9A1-274D-B204-2B58F43098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0856" y="2694982"/>
            <a:ext cx="911093" cy="102497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10A0479-1A54-1D4B-8E76-8052542FD7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7452766" y="5423630"/>
            <a:ext cx="741100" cy="741100"/>
          </a:xfrm>
          <a:prstGeom prst="rect">
            <a:avLst/>
          </a:prstGeom>
        </p:spPr>
      </p:pic>
      <p:sp>
        <p:nvSpPr>
          <p:cNvPr id="4" name="Fumetto 3 3">
            <a:extLst>
              <a:ext uri="{FF2B5EF4-FFF2-40B4-BE49-F238E27FC236}">
                <a16:creationId xmlns:a16="http://schemas.microsoft.com/office/drawing/2014/main" id="{E7E22A98-951C-B347-B22B-D532673FD4CB}"/>
              </a:ext>
            </a:extLst>
          </p:cNvPr>
          <p:cNvSpPr/>
          <p:nvPr/>
        </p:nvSpPr>
        <p:spPr>
          <a:xfrm>
            <a:off x="7823316" y="2249782"/>
            <a:ext cx="1244982" cy="553998"/>
          </a:xfrm>
          <a:prstGeom prst="wedgeEllipseCallout">
            <a:avLst>
              <a:gd name="adj1" fmla="val -15854"/>
              <a:gd name="adj2" fmla="val 79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La </a:t>
            </a:r>
            <a:r>
              <a:rPr lang="it-IT" dirty="0" err="1"/>
              <a:t>pêche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147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2 9.87654E-7 L 0.49392 9.87654E-7 " pathEditMode="relative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09 0.01513 L 0.01909 0.01544 C 0.04913 0.01976 0.04062 0.02007 0.08333 0.01513 C 0.08576 0.01482 0.08784 0.01297 0.0901 0.01204 C 0.09357 0.00803 0.09739 0.00494 0.10034 -4.5679E-6 C 0.1125 -0.02191 0.11284 -0.02407 0.12413 -0.03919 C 0.12569 -0.04135 0.12743 -0.04321 0.12916 -0.04537 C 0.13142 -0.04814 0.13368 -0.05154 0.13593 -0.05432 C 0.13923 -0.05833 0.14618 -0.06635 0.14618 -0.06604 C 0.1467 -0.06944 0.14687 -0.07283 0.14774 -0.0753 C 0.14913 -0.07901 0.15138 -0.08117 0.15295 -0.08456 C 0.15416 -0.08734 0.1552 -0.09043 0.15625 -0.09351 C 0.15677 -0.0966 0.15711 -0.09969 0.15798 -0.10246 C 0.15885 -0.10586 0.16059 -0.10833 0.16128 -0.11142 C 0.16284 -0.11728 0.16354 -0.12345 0.16475 -0.12963 L 0.16649 -0.13858 L 0.16822 -0.14783 C 0.16805 -0.15308 0.16562 -0.25833 0.16475 -0.27129 C 0.16423 -0.27963 0.16232 -0.28734 0.16128 -0.29537 C 0.16076 -0.3003 0.16007 -0.30524 0.15972 -0.31049 C 0.15902 -0.31851 0.15868 -0.32654 0.15798 -0.33456 C 0.15729 -0.34197 0.1559 -0.34845 0.15451 -0.35555 C 0.15399 -0.37685 0.15382 -0.39783 0.15295 -0.41882 C 0.15277 -0.42222 0.15173 -0.425 0.15121 -0.42808 C 0.15052 -0.43179 0.15034 -0.43611 0.14947 -0.44012 C 0.14878 -0.44321 0.14774 -0.44691 0.14618 -0.44907 C 0.14479 -0.45092 0.1427 -0.45061 0.14097 -0.45216 C 0.13923 -0.4537 0.13784 -0.45648 0.13593 -0.45802 C 0.12187 -0.47067 0.14027 -0.45 0.12569 -0.46697 C 0.10833 -0.46604 0.09079 -0.46574 0.07326 -0.46419 C 0.07031 -0.46388 0.0677 -0.46142 0.06475 -0.46111 C 0.05468 -0.46018 0.04444 -0.46111 0.0342 -0.46111 " pathEditMode="relative" rAng="0" ptsTypes="AAAAAAAAAAAAAAAAAAAAAAAAAAAAAA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2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neve, esterni, cielo, natura&#10;&#10;Descrizione generata automaticamente">
            <a:extLst>
              <a:ext uri="{FF2B5EF4-FFF2-40B4-BE49-F238E27FC236}">
                <a16:creationId xmlns:a16="http://schemas.microsoft.com/office/drawing/2014/main" id="{B42C6448-1C0F-FC42-BD53-6F257095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485"/>
            <a:ext cx="9135171" cy="5180483"/>
          </a:xfrm>
          <a:prstGeom prst="rect">
            <a:avLst/>
          </a:prstGeom>
        </p:spPr>
      </p:pic>
      <p:sp>
        <p:nvSpPr>
          <p:cNvPr id="11" name="Shape 176">
            <a:extLst>
              <a:ext uri="{FF2B5EF4-FFF2-40B4-BE49-F238E27FC236}">
                <a16:creationId xmlns:a16="http://schemas.microsoft.com/office/drawing/2014/main" id="{1A476CF2-E171-1643-BCC6-C3E2D1F39D21}"/>
              </a:ext>
            </a:extLst>
          </p:cNvPr>
          <p:cNvSpPr/>
          <p:nvPr/>
        </p:nvSpPr>
        <p:spPr>
          <a:xfrm>
            <a:off x="-19548" y="-2485"/>
            <a:ext cx="9184978" cy="5180483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4B8895-AED7-A444-B2E7-2DB141D09AA9}"/>
              </a:ext>
            </a:extLst>
          </p:cNvPr>
          <p:cNvSpPr txBox="1"/>
          <p:nvPr/>
        </p:nvSpPr>
        <p:spPr>
          <a:xfrm>
            <a:off x="8830" y="1335294"/>
            <a:ext cx="915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solidFill>
                  <a:schemeClr val="bg1"/>
                </a:solidFill>
              </a:rPr>
              <a:t>Co-</a:t>
            </a:r>
            <a:r>
              <a:rPr lang="it-IT" sz="3000" dirty="0" err="1">
                <a:solidFill>
                  <a:schemeClr val="bg1"/>
                </a:solidFill>
              </a:rPr>
              <a:t>Regulation</a:t>
            </a:r>
            <a:r>
              <a:rPr lang="it-IT" sz="3000" dirty="0">
                <a:solidFill>
                  <a:schemeClr val="bg1"/>
                </a:solidFill>
              </a:rPr>
              <a:t> (CORE</a:t>
            </a:r>
            <a:r>
              <a:rPr lang="it-IT" sz="3000">
                <a:solidFill>
                  <a:schemeClr val="bg1"/>
                </a:solidFill>
              </a:rPr>
              <a:t>) Lab</a:t>
            </a:r>
            <a:endParaRPr lang="it-IT" sz="3000" dirty="0">
              <a:solidFill>
                <a:schemeClr val="bg1"/>
              </a:solidFill>
            </a:endParaRPr>
          </a:p>
          <a:p>
            <a:pPr algn="ctr"/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601A6A4-BD47-9640-B8E5-A897876C7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2" b="89796" l="4211" r="91053">
                        <a14:foregroundMark x1="4211" y1="56633" x2="27895" y2="16327"/>
                        <a14:foregroundMark x1="27895" y1="16327" x2="77895" y2="13265"/>
                        <a14:foregroundMark x1="77895" y1="13265" x2="85789" y2="53061"/>
                        <a14:foregroundMark x1="87895" y1="54082" x2="89474" y2="55612"/>
                        <a14:foregroundMark x1="85789" y1="46939" x2="86842" y2="34694"/>
                        <a14:foregroundMark x1="60526" y1="9184" x2="16316" y2="18367"/>
                        <a14:foregroundMark x1="16316" y1="18367" x2="9474" y2="41837"/>
                        <a14:foregroundMark x1="23158" y1="14286" x2="25789" y2="10714"/>
                        <a14:foregroundMark x1="52105" y1="8163" x2="64211" y2="10204"/>
                        <a14:foregroundMark x1="60000" y1="5102" x2="14211" y2="20918"/>
                        <a14:foregroundMark x1="14211" y1="20918" x2="10000" y2="27551"/>
                        <a14:foregroundMark x1="88421" y1="36224" x2="85263" y2="33673"/>
                        <a14:foregroundMark x1="85263" y1="32653" x2="91053" y2="4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092" y="1881666"/>
            <a:ext cx="1244982" cy="1284297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B0857637-1686-C943-BB3F-0B2CE01923D1}"/>
              </a:ext>
            </a:extLst>
          </p:cNvPr>
          <p:cNvSpPr/>
          <p:nvPr/>
        </p:nvSpPr>
        <p:spPr>
          <a:xfrm>
            <a:off x="4017581" y="1912715"/>
            <a:ext cx="1100005" cy="114640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E87D59-AB73-7845-A852-29C9F9A18A63}"/>
              </a:ext>
            </a:extLst>
          </p:cNvPr>
          <p:cNvSpPr txBox="1"/>
          <p:nvPr/>
        </p:nvSpPr>
        <p:spPr>
          <a:xfrm>
            <a:off x="626818" y="3949429"/>
            <a:ext cx="1863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https://corelab.io</a:t>
            </a:r>
            <a:r>
              <a:rPr lang="it-IT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16AFD1D-3A2C-284E-8AFE-CCD64E80DC9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421480" y="3920168"/>
            <a:ext cx="367815" cy="36781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D5B58CF-E7F8-F948-893F-1D08E80FBCD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7167" y="4189187"/>
            <a:ext cx="3567717" cy="9399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81A7CD0-C22B-EB4F-8BD8-1AA3E0101F89}"/>
              </a:ext>
            </a:extLst>
          </p:cNvPr>
          <p:cNvSpPr txBox="1"/>
          <p:nvPr/>
        </p:nvSpPr>
        <p:spPr>
          <a:xfrm>
            <a:off x="141774" y="3165963"/>
            <a:ext cx="915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 err="1">
                <a:solidFill>
                  <a:schemeClr val="bg1"/>
                </a:solidFill>
              </a:rPr>
              <a:t>Thank</a:t>
            </a:r>
            <a:r>
              <a:rPr lang="it-IT" sz="3000" dirty="0">
                <a:solidFill>
                  <a:schemeClr val="bg1"/>
                </a:solidFill>
              </a:rPr>
              <a:t> </a:t>
            </a:r>
            <a:r>
              <a:rPr lang="it-IT" sz="3000" dirty="0" err="1">
                <a:solidFill>
                  <a:schemeClr val="bg1"/>
                </a:solidFill>
              </a:rPr>
              <a:t>you</a:t>
            </a:r>
            <a:r>
              <a:rPr lang="it-IT" sz="3000" dirty="0">
                <a:solidFill>
                  <a:schemeClr val="bg1"/>
                </a:solidFill>
              </a:rPr>
              <a:t> for </a:t>
            </a:r>
            <a:r>
              <a:rPr lang="it-IT" sz="3000" dirty="0" err="1">
                <a:solidFill>
                  <a:schemeClr val="bg1"/>
                </a:solidFill>
              </a:rPr>
              <a:t>listening</a:t>
            </a:r>
            <a:endParaRPr lang="it-IT" sz="20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93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9E024CB-A6D5-E643-873D-23A16C58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206266"/>
            <a:ext cx="1162269" cy="650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45CB5E1-8182-4D41-89E2-1DC8B521A2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804" y="1120225"/>
            <a:ext cx="1144707" cy="114470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1833577" y="1283249"/>
            <a:ext cx="3426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control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system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531EDE-DD50-8C44-901B-56114112D897}"/>
              </a:ext>
            </a:extLst>
          </p:cNvPr>
          <p:cNvSpPr txBox="1"/>
          <p:nvPr/>
        </p:nvSpPr>
        <p:spPr>
          <a:xfrm>
            <a:off x="1833577" y="1606414"/>
            <a:ext cx="34265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Social networks for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developers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2184AB7-EEA3-804D-A63E-7E2F20AE9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C6374B0-A110-A84E-8C0F-14E29D643A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-0.10833 L 0.0125 -0.10802 C 0.01285 -0.11574 0.01163 -0.12438 0.01372 -0.13055 C 0.01458 -0.13333 0.02552 -0.13673 0.02743 -0.13734 C 0.04861 -0.13673 0.06997 -0.13703 0.09115 -0.13518 C 0.09358 -0.13487 0.10972 -0.12747 0.1125 -0.12623 C 0.11458 -0.12531 0.11667 -0.12469 0.11875 -0.12407 C 0.12361 -0.12253 0.12882 -0.12253 0.13368 -0.11944 C 0.1349 -0.11882 0.13611 -0.11759 0.1375 -0.11728 C 0.14445 -0.11543 0.15156 -0.1145 0.15868 -0.11296 C 0.16354 -0.11173 0.17865 -0.10463 0.18004 -0.10401 C 0.18715 -0.10061 0.19392 -0.09537 0.20122 -0.0929 C 0.2033 -0.09197 0.20538 -0.09166 0.20747 -0.09074 C 0.20868 -0.09012 0.2099 -0.08858 0.21129 -0.08827 C 0.22205 -0.08703 0.23281 -0.08703 0.24375 -0.08611 L 0.25868 -0.08395 C 0.26615 -0.08302 0.27379 -0.08271 0.28125 -0.08179 C 0.28507 -0.08117 0.28872 -0.08024 0.29254 -0.07963 C 0.29479 -0.07839 0.30156 -0.07531 0.30365 -0.075 C 0.31406 -0.07376 0.32465 -0.07345 0.33507 -0.07284 C 0.36024 -0.06728 0.34774 -0.06913 0.39497 -0.07284 C 0.39705 -0.07315 0.39913 -0.07438 0.40122 -0.075 C 0.40382 -0.07592 0.40625 -0.07685 0.40868 -0.07716 C 0.41493 -0.07839 0.42118 -0.0787 0.42743 -0.07963 C 0.4316 -0.08024 0.43576 -0.08086 0.43993 -0.08179 C 0.44653 -0.0858 0.44271 -0.08271 0.45122 -0.0929 C 0.45243 -0.09444 0.45399 -0.09537 0.45504 -0.09722 C 0.45625 -0.09969 0.45729 -0.10216 0.45868 -0.10401 C 0.46111 -0.10741 0.46406 -0.10926 0.46632 -0.11296 C 0.47726 -0.13241 0.46337 -0.10864 0.47379 -0.12407 C 0.47674 -0.12839 0.48142 -0.13827 0.48247 -0.14413 L 0.48385 -0.15061 C 0.48333 -0.15741 0.48316 -0.1642 0.48247 -0.17068 C 0.48229 -0.17315 0.48212 -0.17561 0.48125 -0.17747 C 0.48038 -0.17963 0.47865 -0.18024 0.47743 -0.18179 C 0.47708 -0.18241 0.47674 -0.18333 0.47622 -0.18395 " pathEditMode="relative" rAng="0" ptsTypes="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59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Terminator 15"/>
          <p:cNvSpPr/>
          <p:nvPr/>
        </p:nvSpPr>
        <p:spPr>
          <a:xfrm>
            <a:off x="6215974" y="3235252"/>
            <a:ext cx="2412459" cy="432076"/>
          </a:xfrm>
          <a:prstGeom prst="flowChartTermina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CEF2FC3-1FAE-874E-A174-55806B859C1F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ADF59A05-094F-E94F-9565-B3DF10EFA5BA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9DCDE061-AEE0-FC4D-845A-3A505B01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0A578829-DD64-2649-8BD1-5B6A9845A9A5}"/>
              </a:ext>
            </a:extLst>
          </p:cNvPr>
          <p:cNvSpPr txBox="1"/>
          <p:nvPr/>
        </p:nvSpPr>
        <p:spPr>
          <a:xfrm>
            <a:off x="6411236" y="3291466"/>
            <a:ext cx="24895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Version control </a:t>
            </a:r>
            <a:r>
              <a:rPr lang="it-IT" sz="1500" b="1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system</a:t>
            </a:r>
            <a:r>
              <a:rPr lang="it-IT" sz="1500" b="1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2" name="Segnaposto immagine 4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15A343B-889F-3F49-A3F5-A582512D76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6563" r="6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740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makes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easier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with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other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people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email 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onedrive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folder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send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new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possible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work on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file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same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time, with more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people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combine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automatically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display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ambiguites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conflicts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FF1FAA-7DC6-7A4F-8647-B637833800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6719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use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easier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spot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mistakes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possible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exactly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small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variations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made to the script,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preventing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big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wasting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time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E23CE2B-4919-834E-A784-22D62ED9B8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F79BD34E-ED30-5542-B8B1-24095DAD8129}"/>
              </a:ext>
            </a:extLst>
          </p:cNvPr>
          <p:cNvCxnSpPr>
            <a:cxnSpLocks/>
          </p:cNvCxnSpPr>
          <p:nvPr/>
        </p:nvCxnSpPr>
        <p:spPr>
          <a:xfrm>
            <a:off x="0" y="572220"/>
            <a:ext cx="53858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D14E00-3C4C-C44F-8B30-08C3D5F8D3FC}"/>
              </a:ext>
            </a:extLst>
          </p:cNvPr>
          <p:cNvSpPr txBox="1"/>
          <p:nvPr/>
        </p:nvSpPr>
        <p:spPr>
          <a:xfrm>
            <a:off x="182380" y="176911"/>
            <a:ext cx="458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are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talking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000" b="1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lang="it-IT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5CA1F20-1F5E-D548-B9D9-DE8FB550CDFD}"/>
              </a:ext>
            </a:extLst>
          </p:cNvPr>
          <p:cNvSpPr/>
          <p:nvPr/>
        </p:nvSpPr>
        <p:spPr>
          <a:xfrm flipV="1">
            <a:off x="0" y="5102350"/>
            <a:ext cx="9144000" cy="5664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C3B3AD-DB49-F14C-95B8-3084F25F697C}"/>
              </a:ext>
            </a:extLst>
          </p:cNvPr>
          <p:cNvSpPr txBox="1"/>
          <p:nvPr/>
        </p:nvSpPr>
        <p:spPr>
          <a:xfrm>
            <a:off x="265260" y="817435"/>
            <a:ext cx="70499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into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detail</a:t>
            </a:r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it-IT" sz="1500" b="1" dirty="0">
              <a:solidFill>
                <a:srgbClr val="002060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background color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nudges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changes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have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made: </a:t>
            </a:r>
          </a:p>
          <a:p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Green (for text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added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  <a:p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(for text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has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been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it-IT" sz="1500" b="1" dirty="0" err="1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removed</a:t>
            </a:r>
            <a:r>
              <a:rPr lang="it-IT" sz="1500" b="1" dirty="0">
                <a:solidFill>
                  <a:srgbClr val="002060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2018B52-823F-2A41-B619-E67558C9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4148083"/>
            <a:ext cx="1264883" cy="8316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EC63D46-40B2-8B47-94C5-0900F6953D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5816" y="389704"/>
            <a:ext cx="353501" cy="353501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4573EC3-3618-9348-95BE-8FDB3571D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60" y="2138160"/>
            <a:ext cx="8604389" cy="11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14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6930</TotalTime>
  <Words>2021</Words>
  <Application>Microsoft Macintosh PowerPoint</Application>
  <PresentationFormat>Presentazione su schermo (16:9)</PresentationFormat>
  <Paragraphs>263</Paragraphs>
  <Slides>47</Slides>
  <Notes>44</Notes>
  <HiddenSlides>4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6" baseType="lpstr">
      <vt:lpstr>Arial</vt:lpstr>
      <vt:lpstr>Calibri</vt:lpstr>
      <vt:lpstr>Comic Sans MS</vt:lpstr>
      <vt:lpstr>Lato</vt:lpstr>
      <vt:lpstr>Lato </vt:lpstr>
      <vt:lpstr>Lato Black</vt:lpstr>
      <vt:lpstr>Roboto</vt:lpstr>
      <vt:lpstr>Roboto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cp:lastModifiedBy>alessandro spararacio</cp:lastModifiedBy>
  <cp:revision>299</cp:revision>
  <cp:lastPrinted>2018-02-16T15:15:12Z</cp:lastPrinted>
  <dcterms:modified xsi:type="dcterms:W3CDTF">2020-03-06T12:22:20Z</dcterms:modified>
</cp:coreProperties>
</file>